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19659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CADCFC"/>
                </a:solidFill>
                <a:latin typeface="맑은 고딕"/>
              </a:rPr>
              <a:t>SERVICE  PROPOSAL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331720"/>
            <a:ext cx="1060704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5400" b="1">
                <a:solidFill>
                  <a:srgbClr val="FFFFFF"/>
                </a:solidFill>
                <a:latin typeface="맑은 고딕"/>
              </a:rPr>
              <a:t>서비스 제안서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40233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CADCFC"/>
                </a:solidFill>
                <a:latin typeface="맑은 고딕"/>
              </a:rPr>
              <a:t>제안 대상 ____________     제안사 __________     작성일  2026. __ . __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630936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8F9AC8"/>
                </a:solidFill>
                <a:latin typeface="맑은 고딕"/>
              </a:rPr>
              <a:t>FORMZIP · myformzip.com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제안 개요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이번 제안의 배경과 핵심을 한눈에 전합니다.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783080"/>
            <a:ext cx="10561320" cy="1371600"/>
          </a:xfrm>
          <a:prstGeom prst="roundRect">
            <a:avLst>
              <a:gd name="adj" fmla="val 6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88720" y="2011680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ADCFC"/>
                </a:solidFill>
                <a:latin typeface="맑은 고딕"/>
              </a:rPr>
              <a:t>핵심 제안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20" y="2395728"/>
            <a:ext cx="987552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1">
                <a:solidFill>
                  <a:srgbClr val="FFFFFF"/>
                </a:solidFill>
                <a:latin typeface="맑은 고딕"/>
              </a:rPr>
              <a:t>무엇을 어떻게 도와드릴지 한 문장으로 제안하는 문구를 입력하세요.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352044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제안 배경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3931920"/>
            <a:ext cx="10424160" cy="20116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900"/>
              </a:spcAft>
            </a:pPr>
            <a:r>
              <a:rPr sz="1250" b="1">
                <a:solidFill>
                  <a:srgbClr val="1E2761"/>
                </a:solidFill>
                <a:latin typeface="맑은 고딕"/>
              </a:rPr>
              <a:t>•  </a:t>
            </a:r>
            <a:r>
              <a:rPr sz="1250" b="0">
                <a:solidFill>
                  <a:srgbClr val="2B2B2B"/>
                </a:solidFill>
                <a:latin typeface="맑은 고딕"/>
              </a:rPr>
              <a:t>이 제안을 드리게 된 배경이나 계기를 적습니다.</a:t>
            </a:r>
          </a:p>
          <a:p>
            <a:pPr algn="l">
              <a:lnSpc>
                <a:spcPct val="120000"/>
              </a:lnSpc>
              <a:spcAft>
                <a:spcPts val="900"/>
              </a:spcAft>
            </a:pPr>
            <a:r>
              <a:rPr sz="1250" b="1">
                <a:solidFill>
                  <a:srgbClr val="1E2761"/>
                </a:solidFill>
                <a:latin typeface="맑은 고딕"/>
              </a:rPr>
              <a:t>•  </a:t>
            </a:r>
            <a:r>
              <a:rPr sz="1250" b="0">
                <a:solidFill>
                  <a:srgbClr val="2B2B2B"/>
                </a:solidFill>
                <a:latin typeface="맑은 고딕"/>
              </a:rPr>
              <a:t>고객사의 목표나 상황에 대한 이해를 보여 주면 좋습니다.</a:t>
            </a:r>
          </a:p>
          <a:p>
            <a:pPr algn="l">
              <a:lnSpc>
                <a:spcPct val="120000"/>
              </a:lnSpc>
              <a:spcAft>
                <a:spcPts val="900"/>
              </a:spcAft>
            </a:pPr>
            <a:r>
              <a:rPr sz="1250" b="1">
                <a:solidFill>
                  <a:srgbClr val="1E2761"/>
                </a:solidFill>
                <a:latin typeface="맑은 고딕"/>
              </a:rPr>
              <a:t>•  </a:t>
            </a:r>
            <a:r>
              <a:rPr sz="1250" b="0">
                <a:solidFill>
                  <a:srgbClr val="2B2B2B"/>
                </a:solidFill>
                <a:latin typeface="맑은 고딕"/>
              </a:rPr>
              <a:t>제안의 범위(무엇을 다루고 무엇은 제외하는지)를 적습니다.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서비스 제안서 템플릿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고객 니즈 · 현황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고객이 겪는 어려움과 필요를 정리합니다.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965960"/>
            <a:ext cx="3383280" cy="3794760"/>
          </a:xfrm>
          <a:prstGeom prst="roundRect">
            <a:avLst>
              <a:gd name="adj" fmla="val 6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1115568" y="2295144"/>
            <a:ext cx="566928" cy="566928"/>
          </a:xfrm>
          <a:prstGeom prst="ellipse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800" b="1">
                <a:solidFill>
                  <a:srgbClr val="FFFFFF"/>
                </a:solidFill>
                <a:latin typeface="맑은 고딕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3856" y="3063239"/>
            <a:ext cx="277977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현재 상황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33856" y="3593591"/>
            <a:ext cx="2779776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200" b="0">
                <a:solidFill>
                  <a:srgbClr val="8A93A6"/>
                </a:solidFill>
                <a:latin typeface="맑은 고딕"/>
              </a:rPr>
              <a:t>고객이 지금 겪는 상황을 입력하세요.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90288" y="1965960"/>
            <a:ext cx="3383280" cy="3794760"/>
          </a:xfrm>
          <a:prstGeom prst="roundRect">
            <a:avLst>
              <a:gd name="adj" fmla="val 6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4882896" y="2295144"/>
            <a:ext cx="566928" cy="566928"/>
          </a:xfrm>
          <a:prstGeom prst="ellipse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800" b="1">
                <a:solidFill>
                  <a:srgbClr val="FFFFFF"/>
                </a:solidFill>
                <a:latin typeface="맑은 고딕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01184" y="3063239"/>
            <a:ext cx="277977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핵심 문제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01184" y="3593591"/>
            <a:ext cx="2779776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200" b="0">
                <a:solidFill>
                  <a:srgbClr val="8A93A6"/>
                </a:solidFill>
                <a:latin typeface="맑은 고딕"/>
              </a:rPr>
              <a:t>가장 시급한 문제·불편을 입력하세요.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357616" y="1965960"/>
            <a:ext cx="3383280" cy="3794760"/>
          </a:xfrm>
          <a:prstGeom prst="roundRect">
            <a:avLst>
              <a:gd name="adj" fmla="val 6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8650224" y="2295144"/>
            <a:ext cx="566928" cy="566928"/>
          </a:xfrm>
          <a:prstGeom prst="ellipse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800" b="1">
                <a:solidFill>
                  <a:srgbClr val="FFFFFF"/>
                </a:solidFill>
                <a:latin typeface="맑은 고딕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668512" y="3063239"/>
            <a:ext cx="277977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기대·목표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68512" y="3593591"/>
            <a:ext cx="2779776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200" b="0">
                <a:solidFill>
                  <a:srgbClr val="8A93A6"/>
                </a:solidFill>
                <a:latin typeface="맑은 고딕"/>
              </a:rPr>
              <a:t>고객이 원하는 결과를 입력하세요.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서비스 제안서 템플릿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제안 솔루션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고객의 문제를 어떻게 해결하는지 제시합니다.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1783080"/>
            <a:ext cx="1042416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250" b="0">
                <a:solidFill>
                  <a:srgbClr val="2B2B2B"/>
                </a:solidFill>
                <a:latin typeface="맑은 고딕"/>
              </a:rPr>
              <a:t>제공하는 서비스와 그것이 고객 문제를 어떻게 푸는지 한두 문장으로 입력하세요.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2697480"/>
            <a:ext cx="10561320" cy="960120"/>
          </a:xfrm>
          <a:prstGeom prst="roundRect">
            <a:avLst>
              <a:gd name="adj" fmla="val 10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1097280" y="2916936"/>
            <a:ext cx="530352" cy="530352"/>
          </a:xfrm>
          <a:prstGeom prst="ellipse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700" b="1">
                <a:solidFill>
                  <a:srgbClr val="FFFFFF"/>
                </a:solidFill>
                <a:latin typeface="맑은 고딕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20240" y="2880360"/>
            <a:ext cx="92354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솔루션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20240" y="3227832"/>
            <a:ext cx="92354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8A93A6"/>
                </a:solidFill>
                <a:latin typeface="맑은 고딕"/>
              </a:rPr>
              <a:t>제공 항목과 그 효과를 입력하세요.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22960" y="3913632"/>
            <a:ext cx="10561320" cy="960120"/>
          </a:xfrm>
          <a:prstGeom prst="roundRect">
            <a:avLst>
              <a:gd name="adj" fmla="val 10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1097280" y="4133088"/>
            <a:ext cx="530352" cy="530352"/>
          </a:xfrm>
          <a:prstGeom prst="ellipse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700" b="1">
                <a:solidFill>
                  <a:srgbClr val="FFFFFF"/>
                </a:solidFill>
                <a:latin typeface="맑은 고딕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20240" y="4096512"/>
            <a:ext cx="92354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솔루션 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20240" y="4443984"/>
            <a:ext cx="92354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8A93A6"/>
                </a:solidFill>
                <a:latin typeface="맑은 고딕"/>
              </a:rPr>
              <a:t>제공 항목과 그 효과를 입력하세요.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2960" y="5129784"/>
            <a:ext cx="10561320" cy="960120"/>
          </a:xfrm>
          <a:prstGeom prst="roundRect">
            <a:avLst>
              <a:gd name="adj" fmla="val 10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1097280" y="5349240"/>
            <a:ext cx="530352" cy="530352"/>
          </a:xfrm>
          <a:prstGeom prst="ellipse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700" b="1">
                <a:solidFill>
                  <a:srgbClr val="FFFFFF"/>
                </a:solidFill>
                <a:latin typeface="맑은 고딕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920240" y="5312664"/>
            <a:ext cx="92354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솔루션 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20240" y="5660136"/>
            <a:ext cx="92354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8A93A6"/>
                </a:solidFill>
                <a:latin typeface="맑은 고딕"/>
              </a:rPr>
              <a:t>제공 항목과 그 효과를 입력하세요.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서비스 제안서 템플릿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기대 효과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제안을 도입했을 때의 기대 효과입니다.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965960"/>
            <a:ext cx="3383280" cy="1828800"/>
          </a:xfrm>
          <a:prstGeom prst="roundRect">
            <a:avLst>
              <a:gd name="adj" fmla="val 8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15568" y="2240279"/>
            <a:ext cx="283464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600" b="1">
                <a:solidFill>
                  <a:srgbClr val="1E2761"/>
                </a:solidFill>
                <a:latin typeface="맑은 고딕"/>
              </a:rPr>
              <a:t>00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3856" y="3063239"/>
            <a:ext cx="2834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50" b="1">
                <a:solidFill>
                  <a:srgbClr val="2B2B2B"/>
                </a:solidFill>
                <a:latin typeface="맑은 고딕"/>
              </a:rPr>
              <a:t>효과 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33856" y="3392424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8A93A6"/>
                </a:solidFill>
                <a:latin typeface="맑은 고딕"/>
              </a:rPr>
              <a:t>정량·정성 효과를 입력하세요.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90288" y="1965960"/>
            <a:ext cx="3383280" cy="1828800"/>
          </a:xfrm>
          <a:prstGeom prst="roundRect">
            <a:avLst>
              <a:gd name="adj" fmla="val 8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882896" y="2240279"/>
            <a:ext cx="283464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600" b="1">
                <a:solidFill>
                  <a:srgbClr val="1E2761"/>
                </a:solidFill>
                <a:latin typeface="맑은 고딕"/>
              </a:rPr>
              <a:t>00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01184" y="3063239"/>
            <a:ext cx="2834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50" b="1">
                <a:solidFill>
                  <a:srgbClr val="2B2B2B"/>
                </a:solidFill>
                <a:latin typeface="맑은 고딕"/>
              </a:rPr>
              <a:t>효과 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01184" y="3392424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8A93A6"/>
                </a:solidFill>
                <a:latin typeface="맑은 고딕"/>
              </a:rPr>
              <a:t>정량·정성 효과를 입력하세요.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357616" y="1965960"/>
            <a:ext cx="3383280" cy="1828800"/>
          </a:xfrm>
          <a:prstGeom prst="roundRect">
            <a:avLst>
              <a:gd name="adj" fmla="val 8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650224" y="2240279"/>
            <a:ext cx="283464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600" b="1">
                <a:solidFill>
                  <a:srgbClr val="1E2761"/>
                </a:solidFill>
                <a:latin typeface="맑은 고딕"/>
              </a:rPr>
              <a:t>00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668512" y="3063239"/>
            <a:ext cx="2834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50" b="1">
                <a:solidFill>
                  <a:srgbClr val="2B2B2B"/>
                </a:solidFill>
                <a:latin typeface="맑은 고딕"/>
              </a:rPr>
              <a:t>효과 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68512" y="3392424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8A93A6"/>
                </a:solidFill>
                <a:latin typeface="맑은 고딕"/>
              </a:rPr>
              <a:t>정량·정성 효과를 입력하세요.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" y="416052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요약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68680" y="4553712"/>
            <a:ext cx="1042416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800"/>
              </a:spcAft>
            </a:pPr>
            <a:r>
              <a:rPr sz="1250" b="1">
                <a:solidFill>
                  <a:srgbClr val="1E2761"/>
                </a:solidFill>
                <a:latin typeface="맑은 고딕"/>
              </a:rPr>
              <a:t>•  </a:t>
            </a:r>
            <a:r>
              <a:rPr sz="1250" b="0">
                <a:solidFill>
                  <a:srgbClr val="2B2B2B"/>
                </a:solidFill>
                <a:latin typeface="맑은 고딕"/>
              </a:rPr>
              <a:t>도입 후 달라지는 점을 고객 관점에서 정리합니다.</a:t>
            </a:r>
          </a:p>
          <a:p>
            <a:pPr algn="l">
              <a:lnSpc>
                <a:spcPct val="120000"/>
              </a:lnSpc>
              <a:spcAft>
                <a:spcPts val="800"/>
              </a:spcAft>
            </a:pPr>
            <a:r>
              <a:rPr sz="1250" b="1">
                <a:solidFill>
                  <a:srgbClr val="1E2761"/>
                </a:solidFill>
                <a:latin typeface="맑은 고딕"/>
              </a:rPr>
              <a:t>•  </a:t>
            </a:r>
            <a:r>
              <a:rPr sz="1250" b="0">
                <a:solidFill>
                  <a:srgbClr val="2B2B2B"/>
                </a:solidFill>
                <a:latin typeface="맑은 고딕"/>
              </a:rPr>
              <a:t>가능하면 수치(비용 절감·시간 단축 등)로 표현하면 설득력이 높습니다.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서비스 제안서 템플릿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추진 방안 · 일정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어떤 순서로 진행하는지 단계별로 정리합니다.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22960" y="1737360"/>
          <a:ext cx="10607040" cy="38221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63040"/>
                <a:gridCol w="2011680"/>
                <a:gridCol w="4892040"/>
                <a:gridCol w="2240280"/>
              </a:tblGrid>
              <a:tr h="457200"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단계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기간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주요 활동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산출물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</a:tr>
              <a:tr h="841248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1단계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841248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2단계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  <a:tr h="841248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3단계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841248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4단계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서비스 제안서 템플릿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비용 · 견적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제안 항목별 비용과 합계를 정리합니다.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22960" y="1737360"/>
          <a:ext cx="10607040" cy="40233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40480"/>
                <a:gridCol w="1463040"/>
                <a:gridCol w="2560320"/>
                <a:gridCol w="2743200"/>
              </a:tblGrid>
              <a:tr h="457200"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항목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수량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금액(원)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비고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</a:tr>
              <a:tr h="713232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항목을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713232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항목을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  <a:tr h="713232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항목을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713232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항목을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  <a:tr h="713232">
                <a:tc>
                  <a:txBody>
                    <a:bodyPr wrap="square"/>
                    <a:lstStyle/>
                    <a:p>
                      <a:pPr algn="ctr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>합계 (VAT 별도)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41248" y="5806440"/>
            <a:ext cx="104241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>
                <a:solidFill>
                  <a:srgbClr val="8A93A6"/>
                </a:solidFill>
                <a:latin typeface="맑은 고딕"/>
              </a:rPr>
              <a:t>· 상기 금액은 예시이며, 실제 견적은 협의 후 확정됩니다. 부가세(VAT)는 별도입니다.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서비스 제안서 템플릿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제안사 소개 · 문의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제안사 정보와 연락처를 안내합니다.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828800"/>
            <a:ext cx="5074920" cy="27432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43000" y="210312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제안사 소개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2606040"/>
            <a:ext cx="457200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200" b="0">
                <a:solidFill>
                  <a:srgbClr val="2B2B2B"/>
                </a:solidFill>
                <a:latin typeface="맑은 고딕"/>
              </a:rPr>
              <a:t>회사명 : 내용을 입력하세요</a:t>
            </a:r>
          </a:p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200" b="0">
                <a:solidFill>
                  <a:srgbClr val="2B2B2B"/>
                </a:solidFill>
                <a:latin typeface="맑은 고딕"/>
              </a:rPr>
              <a:t>대표자 : 내용을 입력하세요</a:t>
            </a:r>
          </a:p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200" b="0">
                <a:solidFill>
                  <a:srgbClr val="2B2B2B"/>
                </a:solidFill>
                <a:latin typeface="맑은 고딕"/>
              </a:rPr>
              <a:t>주요 실적 : 내용을 입력하세요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080760" y="1828800"/>
            <a:ext cx="5303520" cy="27432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2103120"/>
            <a:ext cx="4754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문의처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2606040"/>
            <a:ext cx="475488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200" b="0">
                <a:solidFill>
                  <a:srgbClr val="2B2B2B"/>
                </a:solidFill>
                <a:latin typeface="맑은 고딕"/>
              </a:rPr>
              <a:t>담당자 : 내용을 입력하세요</a:t>
            </a:r>
          </a:p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200" b="0">
                <a:solidFill>
                  <a:srgbClr val="2B2B2B"/>
                </a:solidFill>
                <a:latin typeface="맑은 고딕"/>
              </a:rPr>
              <a:t>연락처 : 내용을 입력하세요</a:t>
            </a:r>
          </a:p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200" b="0">
                <a:solidFill>
                  <a:srgbClr val="2B2B2B"/>
                </a:solidFill>
                <a:latin typeface="맑은 고딕"/>
              </a:rPr>
              <a:t>이메일 : 내용을 입력하세요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22960" y="4846320"/>
            <a:ext cx="10561320" cy="1097280"/>
          </a:xfrm>
          <a:prstGeom prst="roundRect">
            <a:avLst>
              <a:gd name="adj" fmla="val 8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188720" y="5138928"/>
            <a:ext cx="987552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맑은 고딕"/>
              </a:rPr>
              <a:t>제안서를 검토해 주셔서 감사합니다. 문의 사항은 언제든 연락 주세요.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서비스 제안서 템플릿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서비스 제안서 - FormZip</dc:title>
  <dc:subject/>
  <dc:creator>FormZip</dc:creator>
  <cp:keywords/>
  <dc:description/>
  <cp:lastModifiedBy>FormZip</cp:lastModifiedBy>
  <cp:revision>1</cp:revision>
  <dcterms:created xsi:type="dcterms:W3CDTF">2013-01-27T09:14:16Z</dcterms:created>
  <dcterms:modified xsi:type="dcterms:W3CDTF">2013-01-27T09:15:58Z</dcterms:modified>
  <cp:category/>
</cp:coreProperties>
</file>