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실험군</c:v>
                </c:pt>
              </c:strCache>
            </c:strRef>
          </c:tx>
          <c:spPr>
            <a:solidFill>
              <a:srgbClr val="1E2761"/>
            </a:solidFill>
          </c:spPr>
          <c:cat>
            <c:strRef>
              <c:f>Sheet1!$A$2:$A$5</c:f>
              <c:strCache>
                <c:ptCount val="4"/>
                <c:pt idx="0">
                  <c:v>측정 1</c:v>
                </c:pt>
                <c:pt idx="1">
                  <c:v>측정 2</c:v>
                </c:pt>
                <c:pt idx="2">
                  <c:v>측정 3</c:v>
                </c:pt>
                <c:pt idx="3">
                  <c:v>측정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3.2</c:v>
                </c:pt>
                <c:pt idx="1">
                  <c:v>3.8</c:v>
                </c:pt>
                <c:pt idx="2">
                  <c:v>4.1</c:v>
                </c:pt>
                <c:pt idx="3">
                  <c:v>4.4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대조군</c:v>
                </c:pt>
              </c:strCache>
            </c:strRef>
          </c:tx>
          <c:spPr>
            <a:solidFill>
              <a:srgbClr val="CADCFC"/>
            </a:solidFill>
          </c:spPr>
          <c:cat>
            <c:strRef>
              <c:f>Sheet1!$A$2:$A$5</c:f>
              <c:strCache>
                <c:ptCount val="4"/>
                <c:pt idx="0">
                  <c:v>측정 1</c:v>
                </c:pt>
                <c:pt idx="1">
                  <c:v>측정 2</c:v>
                </c:pt>
                <c:pt idx="2">
                  <c:v>측정 3</c:v>
                </c:pt>
                <c:pt idx="3">
                  <c:v>측정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3.1</c:v>
                </c:pt>
                <c:pt idx="1">
                  <c:v>3.2</c:v>
                </c:pt>
                <c:pt idx="2">
                  <c:v>3.3</c:v>
                </c:pt>
                <c:pt idx="3">
                  <c:v>3.3</c:v>
                </c:pt>
              </c:numCache>
            </c:numRef>
          </c:val>
        </c:ser>
        <c:gapWidth val="70"/>
        <c:overlap val="-1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2B2B2B"/>
                </a:solidFill>
                <a:latin typeface="맑은 고딕"/>
              </a:defRPr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>
          <c:spPr>
            <a:ln w="6350">
              <a:solidFill>
                <a:srgbClr val="D9DEE8"/>
              </a:solidFill>
            </a:ln>
          </c:spPr>
        </c:majorGridlines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rgbClr val="8A93A6"/>
                </a:solidFill>
                <a:latin typeface="맑은 고딕"/>
              </a:defRPr>
            </a:pPr>
          </a:p>
        </c:txPr>
        <c:crossAx val="-2068027336"/>
        <c:crosses val="autoZero"/>
      </c:valAx>
    </c:plotArea>
    <c:legend>
      <c:legendPos val="t"/>
      <c:overlay val="0"/>
    </c:legend>
    <c:dispBlanksAs val="gap"/>
  </c:chart>
  <c:txPr>
    <a:bodyPr/>
    <a:lstStyle/>
    <a:p>
      <a:pPr>
        <a:defRPr sz="1100">
          <a:solidFill>
            <a:srgbClr val="2B2B2B"/>
          </a:solidFill>
          <a:latin typeface="맑은 고딕"/>
        </a:defRPr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178308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CADCFC"/>
                </a:solidFill>
                <a:latin typeface="맑은 고딕"/>
              </a:rPr>
              <a:t>RESEARCH  PRESENTATION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148840"/>
            <a:ext cx="1060704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맑은 고딕"/>
              </a:rPr>
              <a:t>연구 제목을 입력하세요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370332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CADCFC"/>
                </a:solidFill>
                <a:latin typeface="맑은 고딕"/>
              </a:rPr>
              <a:t>— 부제목이 있으면 입력하세요 —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4892040"/>
            <a:ext cx="2514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F9AC8"/>
                </a:solidFill>
                <a:latin typeface="맑은 고딕"/>
              </a:rPr>
              <a:t>발표자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5230368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맑은 고딕"/>
              </a:rPr>
              <a:t>____________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11880" y="4892040"/>
            <a:ext cx="2514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F9AC8"/>
                </a:solidFill>
                <a:latin typeface="맑은 고딕"/>
              </a:rPr>
              <a:t>소속 · 학과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11880" y="5230368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맑은 고딕"/>
              </a:rPr>
              <a:t>____________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55080" y="4892040"/>
            <a:ext cx="2514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F9AC8"/>
                </a:solidFill>
                <a:latin typeface="맑은 고딕"/>
              </a:rPr>
              <a:t>지도 교수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55080" y="5230368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맑은 고딕"/>
              </a:rPr>
              <a:t>____________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098280" y="4892040"/>
            <a:ext cx="2514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F9AC8"/>
                </a:solidFill>
                <a:latin typeface="맑은 고딕"/>
              </a:rPr>
              <a:t>발표일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098280" y="5230368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맑은 고딕"/>
              </a:rPr>
              <a:t>2026. __ . __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63550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8F9AC8"/>
                </a:solidFill>
                <a:latin typeface="맑은 고딕"/>
              </a:rPr>
              <a:t>FORMZIP · myformzip.com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연구 배경 · 목적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왜 이 연구가 필요한지 밝힙니다.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1143000"/>
          </a:xfrm>
          <a:prstGeom prst="roundRect">
            <a:avLst>
              <a:gd name="adj" fmla="val 6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2011680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ADCFC"/>
                </a:solidFill>
                <a:latin typeface="맑은 고딕"/>
              </a:rPr>
              <a:t>연구 질문 · 가설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377440"/>
            <a:ext cx="98755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맑은 고딕"/>
              </a:rPr>
              <a:t>이 연구가 답하려는 질문 또는 가설을 한 문장으로 입력하세요.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3200400"/>
            <a:ext cx="5074920" cy="25146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43000" y="347472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연구 배경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3950208"/>
            <a:ext cx="457200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현황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문제 제기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연구 필요성 : 내용을 입력하세요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0760" y="3200400"/>
            <a:ext cx="5303520" cy="25146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347472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연구 목적 · 범위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3950208"/>
            <a:ext cx="475488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목적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범위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기대 효과 : 내용을 입력하세요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논문·연구 발표 템플릿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선행연구 검토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기존 연구를 정리하고 이 연구의 위치를 밝힙니다.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1737360"/>
          <a:ext cx="10607040" cy="3749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77440"/>
                <a:gridCol w="3291840"/>
                <a:gridCol w="2011680"/>
                <a:gridCol w="2926080"/>
              </a:tblGrid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연구자 (연도)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주요 내용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방법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한계 · 시사점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</a:tr>
              <a:tr h="82296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저자 (연도)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82296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저자 (연도)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82296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저자 (연도)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822960">
                <a:tc>
                  <a:txBody>
                    <a:bodyPr wrap="square"/>
                    <a:lstStyle/>
                    <a:p>
                      <a:pPr algn="ctr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>본 연구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1248" y="5532120"/>
            <a:ext cx="10424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8A93A6"/>
                </a:solidFill>
                <a:latin typeface="맑은 고딕"/>
              </a:rPr>
              <a:t>· 마지막 행에 본 연구가 기존 연구와 어떻게 다른지(차별점) 적으면 흐름이 자연스럽습니다.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논문·연구 발표 템플릿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연구 방법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어떤 대상에게 어떤 방법으로 연구했는지 설명합니다.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04825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연구 설계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37744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90288" y="182880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864608" y="204825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연구 대상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64608" y="237744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357616" y="182880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631936" y="204825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표본 수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31936" y="237744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N = 000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" y="329184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51129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자료 수집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84048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90288" y="329184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864608" y="351129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측정 도구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64608" y="384048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357616" y="329184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631936" y="351129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분석 방법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31936" y="384048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22960" y="4572000"/>
            <a:ext cx="10561320" cy="1097280"/>
          </a:xfrm>
          <a:prstGeom prst="roundRect">
            <a:avLst>
              <a:gd name="adj" fmla="val 8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188720" y="4773168"/>
            <a:ext cx="9875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A93A6"/>
                </a:solidFill>
                <a:latin typeface="맑은 고딕"/>
              </a:rPr>
              <a:t>연구 절차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88720" y="5102352"/>
            <a:ext cx="98755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2B2B2B"/>
                </a:solidFill>
                <a:latin typeface="맑은 고딕"/>
              </a:rPr>
              <a:t>자료 수집부터 분석까지의 절차를 한 문장으로 요약해 입력하세요.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논문·연구 발표 템플릿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연구 결과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분석 결과를 그래프와 함께 제시합니다.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822960" y="1783080"/>
          <a:ext cx="10561320" cy="356616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1248" y="5468112"/>
            <a:ext cx="104241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8A93A6"/>
                </a:solidFill>
                <a:latin typeface="맑은 고딕"/>
              </a:rPr>
              <a:t>※ 예시 데이터입니다. 차트 우클릭 → [데이터 편집]에서 실제 분석 결과로 바꾸세요.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" y="5852160"/>
            <a:ext cx="10561320" cy="457200"/>
          </a:xfrm>
          <a:prstGeom prst="roundRect">
            <a:avLst>
              <a:gd name="adj" fmla="val 14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88720" y="5852160"/>
            <a:ext cx="987552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50" b="1">
                <a:solidFill>
                  <a:srgbClr val="1E2761"/>
                </a:solidFill>
                <a:latin typeface="맑은 고딕"/>
              </a:rPr>
              <a:t>주요 결과 : 통계적으로 유의한 결과와 수치를 한 문장으로 요약해 입력하세요.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논문·연구 발표 템플릿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논의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결과가 무엇을 뜻하는지 해석합니다.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10561320" cy="12344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051560" y="2103120"/>
            <a:ext cx="146304" cy="685800"/>
          </a:xfrm>
          <a:prstGeom prst="roundRect">
            <a:avLst>
              <a:gd name="adj" fmla="val 50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417320" y="2066543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결과 해석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17320" y="2487168"/>
            <a:ext cx="9692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결과가 연구 질문에 어떤 답을 주는지 입력하세요.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3337560"/>
            <a:ext cx="10561320" cy="12344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1051560" y="3611880"/>
            <a:ext cx="146304" cy="685800"/>
          </a:xfrm>
          <a:prstGeom prst="roundRect">
            <a:avLst>
              <a:gd name="adj" fmla="val 50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417320" y="3575304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선행연구와의 비교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17320" y="3995928"/>
            <a:ext cx="9692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기존 연구와 같거나 다른 점을 입력하세요.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22960" y="4846320"/>
            <a:ext cx="10561320" cy="12344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1051560" y="5120640"/>
            <a:ext cx="146304" cy="685800"/>
          </a:xfrm>
          <a:prstGeom prst="roundRect">
            <a:avLst>
              <a:gd name="adj" fmla="val 50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417320" y="5084064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이론적·실무적 함의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17320" y="5504688"/>
            <a:ext cx="9692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학문적·현장 적용 측면의 의미를 입력하세요.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논문·연구 발표 템플릿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결론 · 한계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연구를 정리하고 후속 과제를 밝힙니다.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1234440"/>
          </a:xfrm>
          <a:prstGeom prst="roundRect">
            <a:avLst>
              <a:gd name="adj" fmla="val 6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2011680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ADCFC"/>
                </a:solidFill>
                <a:latin typeface="맑은 고딕"/>
              </a:rPr>
              <a:t>결론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377440"/>
            <a:ext cx="98755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맑은 고딕"/>
              </a:rPr>
              <a:t>연구 결과를 한 문장으로 정리해 입력하세요.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3246120"/>
            <a:ext cx="5074920" cy="23774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43000" y="352044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연구의 한계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4023360"/>
            <a:ext cx="45720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표본·범위의 한계를 적습니다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방법론상 한계를 적습니다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일반화의 제약을 적습니다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0760" y="3246120"/>
            <a:ext cx="5303520" cy="23774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352044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후속 연구 제언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4023360"/>
            <a:ext cx="475488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보완할 방향을 적습니다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확장 가능한 주제를 적습니다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필요한 후속 검증을 적습니다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논문·연구 발표 템플릿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참고문헌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인용한 문헌의 출처를 밝힙니다.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178308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2B2B2B"/>
                </a:solidFill>
                <a:latin typeface="맑은 고딕"/>
              </a:rPr>
              <a:t>학과·학회에서 요구하는 인용 방식(APA·MLA·Chicago 등)에 맞춰 작성하세요.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2514600"/>
            <a:ext cx="457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1">
                <a:solidFill>
                  <a:srgbClr val="1E2761"/>
                </a:solidFill>
                <a:latin typeface="맑은 고딕"/>
              </a:rPr>
              <a:t>[1]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514600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저자 (연도). 논문 제목. 학술지명, 권(호), 쪽수.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3172968"/>
            <a:ext cx="457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1">
                <a:solidFill>
                  <a:srgbClr val="1E2761"/>
                </a:solidFill>
                <a:latin typeface="맑은 고딕"/>
              </a:rPr>
              <a:t>[2]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3172968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저자 (연도). 저서 제목. 출판지: 출판사.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3831335"/>
            <a:ext cx="457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1">
                <a:solidFill>
                  <a:srgbClr val="1E2761"/>
                </a:solidFill>
                <a:latin typeface="맑은 고딕"/>
              </a:rPr>
              <a:t>[3]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3831335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Author, A. (Year). Title of the article. Journal Name, Vol(No), pages.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4489704"/>
            <a:ext cx="457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1">
                <a:solidFill>
                  <a:srgbClr val="1E2761"/>
                </a:solidFill>
                <a:latin typeface="맑은 고딕"/>
              </a:rPr>
              <a:t>[4]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63040" y="4489704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기관명 (연도). 보고서·통계 자료 제목. URL (접속일: 연.월.일).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" y="5349240"/>
            <a:ext cx="10561320" cy="685800"/>
          </a:xfrm>
          <a:prstGeom prst="roundRect">
            <a:avLst>
              <a:gd name="adj" fmla="val 10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88720" y="5349240"/>
            <a:ext cx="987552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1E2761"/>
                </a:solidFill>
                <a:latin typeface="맑은 고딕"/>
              </a:rPr>
              <a:t>※ 모든 인용은 출처를 정확히 밝히세요. 표절·중복 게재는 연구 윤리 위반입니다.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논문·연구 발표 템플릿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논문·연구 발표 - FormZip</dc:title>
  <dc:subject/>
  <dc:creator>FormZip</dc:creator>
  <cp:keywords/>
  <dc:description/>
  <cp:lastModifiedBy>FormZip</cp:lastModifiedBy>
  <cp:revision>1</cp:revision>
  <dcterms:created xsi:type="dcterms:W3CDTF">2013-01-27T09:14:16Z</dcterms:created>
  <dcterms:modified xsi:type="dcterms:W3CDTF">2013-01-27T09:15:58Z</dcterms:modified>
  <cp:category/>
</cp:coreProperties>
</file>