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1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매출 목표</c:v>
                </c:pt>
              </c:strCache>
            </c:strRef>
          </c:tx>
          <c:spPr>
            <a:solidFill>
              <a:srgbClr val="1E2761"/>
            </a:solidFill>
          </c:spPr>
          <c:cat>
            <c:strRef>
              <c:f>Sheet1!$A$2:$A$6</c:f>
              <c:strCache>
                <c:ptCount val="5"/>
                <c:pt idx="0">
                  <c:v>1년차</c:v>
                </c:pt>
                <c:pt idx="1">
                  <c:v>2년차</c:v>
                </c:pt>
                <c:pt idx="2">
                  <c:v>3년차</c:v>
                </c:pt>
                <c:pt idx="3">
                  <c:v>4년차</c:v>
                </c:pt>
                <c:pt idx="4">
                  <c:v>5년차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10</c:v>
                </c:pt>
                <c:pt idx="1">
                  <c:v>28</c:v>
                </c:pt>
                <c:pt idx="2">
                  <c:v>62</c:v>
                </c:pt>
                <c:pt idx="3">
                  <c:v>120</c:v>
                </c:pt>
                <c:pt idx="4">
                  <c:v>210</c:v>
                </c:pt>
              </c:numCache>
            </c:numRef>
          </c:val>
        </c:ser>
        <c:dLbls>
          <c:txPr>
            <a:bodyPr/>
            <a:lstStyle/>
            <a:p>
              <a:pPr>
                <a:defRPr sz="1000">
                  <a:solidFill>
                    <a:srgbClr val="1E2761"/>
                  </a:solidFill>
                  <a:latin typeface="맑은 고딕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gapWidth val="80"/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100">
                <a:solidFill>
                  <a:srgbClr val="2B2B2B"/>
                </a:solidFill>
                <a:latin typeface="맑은 고딕"/>
              </a:defRPr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>
          <c:spPr>
            <a:ln w="6350">
              <a:solidFill>
                <a:srgbClr val="D9DEE8"/>
              </a:solidFill>
            </a:ln>
          </c:spPr>
        </c:majorGridlines>
        <c:majorTickMark val="out"/>
        <c:minorTickMark val="none"/>
        <c:tickLblPos val="nextTo"/>
        <c:txPr>
          <a:bodyPr/>
          <a:lstStyle/>
          <a:p>
            <a:pPr>
              <a:defRPr sz="1000">
                <a:solidFill>
                  <a:srgbClr val="8A93A6"/>
                </a:solidFill>
                <a:latin typeface="맑은 고딕"/>
              </a:defRPr>
            </a:pPr>
          </a:p>
        </c:txPr>
        <c:crossAx val="-2068027336"/>
        <c:crosses val="autoZero"/>
      </c:valAx>
    </c:plotArea>
    <c:dispBlanksAs val="gap"/>
  </c:chart>
  <c:txPr>
    <a:bodyPr/>
    <a:lstStyle/>
    <a:p>
      <a:pPr>
        <a:defRPr sz="1100">
          <a:solidFill>
            <a:srgbClr val="2B2B2B"/>
          </a:solidFill>
          <a:latin typeface="맑은 고딕"/>
        </a:defRPr>
      </a:pPr>
      <a:endParaRPr lang="en-US"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pitch_her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68680" y="1874519"/>
            <a:ext cx="621792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>
                <a:solidFill>
                  <a:srgbClr val="CADCFC"/>
                </a:solidFill>
                <a:latin typeface="맑은 고딕"/>
              </a:rPr>
              <a:t>INVESTMENT  PROPOSAL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2240280"/>
            <a:ext cx="6400800" cy="12801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5400" b="1">
                <a:solidFill>
                  <a:srgbClr val="FFFFFF"/>
                </a:solidFill>
                <a:latin typeface="맑은 고딕"/>
              </a:rPr>
              <a:t>투자제안서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68680" y="3931920"/>
            <a:ext cx="585216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700" b="0">
                <a:solidFill>
                  <a:srgbClr val="FFFFFF"/>
                </a:solidFill>
                <a:latin typeface="맑은 고딕"/>
              </a:rPr>
              <a:t>회사명 ________________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8680" y="4480560"/>
            <a:ext cx="585216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CADCFC"/>
                </a:solidFill>
                <a:latin typeface="맑은 고딕"/>
              </a:rPr>
              <a:t>우리 회사를 한 문장으로 소개하세요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68680" y="6355080"/>
            <a:ext cx="6400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8F9AC8"/>
                </a:solidFill>
                <a:latin typeface="맑은 고딕"/>
              </a:rPr>
              <a:t>FORMZIP · myformzip.com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822960" y="566928"/>
            <a:ext cx="566928" cy="566928"/>
          </a:xfrm>
          <a:prstGeom prst="roundRect">
            <a:avLst>
              <a:gd name="adj" fmla="val 22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2000" b="1">
                <a:solidFill>
                  <a:srgbClr val="FFFFFF"/>
                </a:solidFill>
                <a:latin typeface="맑은 고딕"/>
              </a:rPr>
              <a:t>01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72768" y="457200"/>
            <a:ext cx="987552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1E2761"/>
                </a:solidFill>
                <a:latin typeface="맑은 고딕"/>
              </a:rPr>
              <a:t>문제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72768" y="1078992"/>
            <a:ext cx="9875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고객이 겪고 있는 문제를 정의합니다.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1965960"/>
            <a:ext cx="3383280" cy="3794760"/>
          </a:xfrm>
          <a:prstGeom prst="roundRect">
            <a:avLst>
              <a:gd name="adj" fmla="val 6000"/>
            </a:avLst>
          </a:prstGeom>
          <a:solidFill>
            <a:srgbClr val="F2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Oval 5"/>
          <p:cNvSpPr/>
          <p:nvPr/>
        </p:nvSpPr>
        <p:spPr>
          <a:xfrm>
            <a:off x="1115568" y="2295144"/>
            <a:ext cx="566928" cy="566928"/>
          </a:xfrm>
          <a:prstGeom prst="ellipse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1800" b="1">
                <a:solidFill>
                  <a:srgbClr val="FFFFFF"/>
                </a:solidFill>
                <a:latin typeface="맑은 고딕"/>
              </a:rPr>
              <a:t>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33856" y="3063239"/>
            <a:ext cx="2779776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1E2761"/>
                </a:solidFill>
                <a:latin typeface="맑은 고딕"/>
              </a:rPr>
              <a:t>문제 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33856" y="3593591"/>
            <a:ext cx="2779776" cy="1828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1200" b="0">
                <a:solidFill>
                  <a:srgbClr val="8A93A6"/>
                </a:solidFill>
                <a:latin typeface="맑은 고딕"/>
              </a:rPr>
              <a:t>고객이 겪는 불편을 입력하세요.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590288" y="1965960"/>
            <a:ext cx="3383280" cy="3794760"/>
          </a:xfrm>
          <a:prstGeom prst="roundRect">
            <a:avLst>
              <a:gd name="adj" fmla="val 6000"/>
            </a:avLst>
          </a:prstGeom>
          <a:solidFill>
            <a:srgbClr val="F2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Oval 9"/>
          <p:cNvSpPr/>
          <p:nvPr/>
        </p:nvSpPr>
        <p:spPr>
          <a:xfrm>
            <a:off x="4882896" y="2295144"/>
            <a:ext cx="566928" cy="566928"/>
          </a:xfrm>
          <a:prstGeom prst="ellipse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1800" b="1">
                <a:solidFill>
                  <a:srgbClr val="FFFFFF"/>
                </a:solidFill>
                <a:latin typeface="맑은 고딕"/>
              </a:rP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901184" y="3063239"/>
            <a:ext cx="2779776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1E2761"/>
                </a:solidFill>
                <a:latin typeface="맑은 고딕"/>
              </a:rPr>
              <a:t>문제 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901184" y="3593591"/>
            <a:ext cx="2779776" cy="1828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1200" b="0">
                <a:solidFill>
                  <a:srgbClr val="8A93A6"/>
                </a:solidFill>
                <a:latin typeface="맑은 고딕"/>
              </a:rPr>
              <a:t>기존 방식의 한계를 입력하세요.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8357616" y="1965960"/>
            <a:ext cx="3383280" cy="3794760"/>
          </a:xfrm>
          <a:prstGeom prst="roundRect">
            <a:avLst>
              <a:gd name="adj" fmla="val 6000"/>
            </a:avLst>
          </a:prstGeom>
          <a:solidFill>
            <a:srgbClr val="F2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8650224" y="2295144"/>
            <a:ext cx="566928" cy="566928"/>
          </a:xfrm>
          <a:prstGeom prst="ellipse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1800" b="1">
                <a:solidFill>
                  <a:srgbClr val="FFFFFF"/>
                </a:solidFill>
                <a:latin typeface="맑은 고딕"/>
              </a:rPr>
              <a:t>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668512" y="3063239"/>
            <a:ext cx="2779776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1E2761"/>
                </a:solidFill>
                <a:latin typeface="맑은 고딕"/>
              </a:rPr>
              <a:t>문제 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668512" y="3593591"/>
            <a:ext cx="2779776" cy="1828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1200" b="0">
                <a:solidFill>
                  <a:srgbClr val="8A93A6"/>
                </a:solidFill>
                <a:latin typeface="맑은 고딕"/>
              </a:rPr>
              <a:t>그로 인한 손실·비용을 입력하세요.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22960" y="6419088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>
                <a:solidFill>
                  <a:srgbClr val="8F9AC8"/>
                </a:solidFill>
                <a:latin typeface="맑은 고딕"/>
              </a:rPr>
              <a:t>FORMZIP</a:t>
            </a:r>
            <a:r>
              <a:rPr sz="800" b="0">
                <a:solidFill>
                  <a:srgbClr val="8F9AC8"/>
                </a:solidFill>
                <a:latin typeface="맑은 고딕"/>
              </a:rPr>
              <a:t>  ·  투자제안서 템플릿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822960" y="566928"/>
            <a:ext cx="566928" cy="566928"/>
          </a:xfrm>
          <a:prstGeom prst="roundRect">
            <a:avLst>
              <a:gd name="adj" fmla="val 22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2000" b="1">
                <a:solidFill>
                  <a:srgbClr val="FFFFFF"/>
                </a:solidFill>
                <a:latin typeface="맑은 고딕"/>
              </a:rPr>
              <a:t>02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72768" y="457200"/>
            <a:ext cx="987552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1E2761"/>
                </a:solidFill>
                <a:latin typeface="맑은 고딕"/>
              </a:rPr>
              <a:t>솔루션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72768" y="1078992"/>
            <a:ext cx="9875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우리가 그 문제를 어떻게 푸는지 제시합니다.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1783080"/>
            <a:ext cx="10561320" cy="1280160"/>
          </a:xfrm>
          <a:prstGeom prst="roundRect">
            <a:avLst>
              <a:gd name="adj" fmla="val 6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188720" y="2011680"/>
            <a:ext cx="9875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CADCFC"/>
                </a:solidFill>
                <a:latin typeface="맑은 고딕"/>
              </a:rPr>
              <a:t>핵심 솔루션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88720" y="2377440"/>
            <a:ext cx="987552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1">
                <a:solidFill>
                  <a:srgbClr val="FFFFFF"/>
                </a:solidFill>
                <a:latin typeface="맑은 고딕"/>
              </a:rPr>
              <a:t>우리 제품·서비스가 무엇을 어떻게 해결하는지 한 문장으로 입력하세요.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22960" y="3337560"/>
            <a:ext cx="3383280" cy="2331720"/>
          </a:xfrm>
          <a:prstGeom prst="roundRect">
            <a:avLst>
              <a:gd name="adj" fmla="val 7000"/>
            </a:avLst>
          </a:prstGeom>
          <a:solidFill>
            <a:srgbClr val="FFFFFF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ounded Rectangle 8"/>
          <p:cNvSpPr/>
          <p:nvPr/>
        </p:nvSpPr>
        <p:spPr>
          <a:xfrm>
            <a:off x="1115568" y="3657600"/>
            <a:ext cx="548640" cy="548640"/>
          </a:xfrm>
          <a:prstGeom prst="roundRect">
            <a:avLst>
              <a:gd name="adj" fmla="val 22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1600" b="1">
                <a:solidFill>
                  <a:srgbClr val="FFFFFF"/>
                </a:solidFill>
                <a:latin typeface="맑은 고딕"/>
              </a:rP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33856" y="4389120"/>
            <a:ext cx="2779776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50" b="1">
                <a:solidFill>
                  <a:srgbClr val="1E2761"/>
                </a:solidFill>
                <a:latin typeface="맑은 고딕"/>
              </a:rPr>
              <a:t>차별점 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33856" y="4846320"/>
            <a:ext cx="2779776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1200" b="0">
                <a:solidFill>
                  <a:srgbClr val="8A93A6"/>
                </a:solidFill>
                <a:latin typeface="맑은 고딕"/>
              </a:rPr>
              <a:t>핵심 기능·강점을 입력하세요.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590288" y="3337560"/>
            <a:ext cx="3383280" cy="2331720"/>
          </a:xfrm>
          <a:prstGeom prst="roundRect">
            <a:avLst>
              <a:gd name="adj" fmla="val 7000"/>
            </a:avLst>
          </a:prstGeom>
          <a:solidFill>
            <a:srgbClr val="FFFFFF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ounded Rectangle 12"/>
          <p:cNvSpPr/>
          <p:nvPr/>
        </p:nvSpPr>
        <p:spPr>
          <a:xfrm>
            <a:off x="4882896" y="3657600"/>
            <a:ext cx="548640" cy="548640"/>
          </a:xfrm>
          <a:prstGeom prst="roundRect">
            <a:avLst>
              <a:gd name="adj" fmla="val 22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1600" b="1">
                <a:solidFill>
                  <a:srgbClr val="FFFFFF"/>
                </a:solidFill>
                <a:latin typeface="맑은 고딕"/>
              </a:rPr>
              <a:t>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901184" y="4389120"/>
            <a:ext cx="2779776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50" b="1">
                <a:solidFill>
                  <a:srgbClr val="1E2761"/>
                </a:solidFill>
                <a:latin typeface="맑은 고딕"/>
              </a:rPr>
              <a:t>차별점 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901184" y="4846320"/>
            <a:ext cx="2779776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1200" b="0">
                <a:solidFill>
                  <a:srgbClr val="8A93A6"/>
                </a:solidFill>
                <a:latin typeface="맑은 고딕"/>
              </a:rPr>
              <a:t>핵심 기능·강점을 입력하세요.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357616" y="3337560"/>
            <a:ext cx="3383280" cy="2331720"/>
          </a:xfrm>
          <a:prstGeom prst="roundRect">
            <a:avLst>
              <a:gd name="adj" fmla="val 7000"/>
            </a:avLst>
          </a:prstGeom>
          <a:solidFill>
            <a:srgbClr val="FFFFFF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ounded Rectangle 16"/>
          <p:cNvSpPr/>
          <p:nvPr/>
        </p:nvSpPr>
        <p:spPr>
          <a:xfrm>
            <a:off x="8650224" y="3657600"/>
            <a:ext cx="548640" cy="548640"/>
          </a:xfrm>
          <a:prstGeom prst="roundRect">
            <a:avLst>
              <a:gd name="adj" fmla="val 22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1600" b="1">
                <a:solidFill>
                  <a:srgbClr val="FFFFFF"/>
                </a:solidFill>
                <a:latin typeface="맑은 고딕"/>
              </a:rPr>
              <a:t>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668512" y="4389120"/>
            <a:ext cx="2779776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50" b="1">
                <a:solidFill>
                  <a:srgbClr val="1E2761"/>
                </a:solidFill>
                <a:latin typeface="맑은 고딕"/>
              </a:rPr>
              <a:t>차별점 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668512" y="4846320"/>
            <a:ext cx="2779776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1200" b="0">
                <a:solidFill>
                  <a:srgbClr val="8A93A6"/>
                </a:solidFill>
                <a:latin typeface="맑은 고딕"/>
              </a:rPr>
              <a:t>핵심 기능·강점을 입력하세요.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22960" y="6419088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>
                <a:solidFill>
                  <a:srgbClr val="8F9AC8"/>
                </a:solidFill>
                <a:latin typeface="맑은 고딕"/>
              </a:rPr>
              <a:t>FORMZIP</a:t>
            </a:r>
            <a:r>
              <a:rPr sz="800" b="0">
                <a:solidFill>
                  <a:srgbClr val="8F9AC8"/>
                </a:solidFill>
                <a:latin typeface="맑은 고딕"/>
              </a:rPr>
              <a:t>  ·  투자제안서 템플릿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822960" y="566928"/>
            <a:ext cx="566928" cy="566928"/>
          </a:xfrm>
          <a:prstGeom prst="roundRect">
            <a:avLst>
              <a:gd name="adj" fmla="val 22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2000" b="1">
                <a:solidFill>
                  <a:srgbClr val="FFFFFF"/>
                </a:solidFill>
                <a:latin typeface="맑은 고딕"/>
              </a:rPr>
              <a:t>03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72768" y="457200"/>
            <a:ext cx="987552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1E2761"/>
                </a:solidFill>
                <a:latin typeface="맑은 고딕"/>
              </a:rPr>
              <a:t>시장 규모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72768" y="1078992"/>
            <a:ext cx="9875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목표 시장의 크기와 접근 가능한 범위입니다.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1965960"/>
            <a:ext cx="3383280" cy="2286000"/>
          </a:xfrm>
          <a:prstGeom prst="roundRect">
            <a:avLst>
              <a:gd name="adj" fmla="val 7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115568" y="2240279"/>
            <a:ext cx="28346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CADCFC"/>
                </a:solidFill>
                <a:latin typeface="맑은 고딕"/>
              </a:rPr>
              <a:t>TAM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" y="2624328"/>
            <a:ext cx="283464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000" b="1">
                <a:solidFill>
                  <a:srgbClr val="FFFFFF"/>
                </a:solidFill>
                <a:latin typeface="맑은 고딕"/>
              </a:rPr>
              <a:t>○○억 원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15568" y="3447288"/>
            <a:ext cx="28346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FFFFFF"/>
                </a:solidFill>
                <a:latin typeface="맑은 고딕"/>
              </a:rPr>
              <a:t>전체 시장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15568" y="3794760"/>
            <a:ext cx="28346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CADCFC"/>
                </a:solidFill>
                <a:latin typeface="맑은 고딕"/>
              </a:rPr>
              <a:t>우리가 속한 전체 시장 규모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590288" y="1965960"/>
            <a:ext cx="3383280" cy="2286000"/>
          </a:xfrm>
          <a:prstGeom prst="roundRect">
            <a:avLst>
              <a:gd name="adj" fmla="val 7000"/>
            </a:avLst>
          </a:prstGeom>
          <a:solidFill>
            <a:srgbClr val="F2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882896" y="2240279"/>
            <a:ext cx="28346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8A93A6"/>
                </a:solidFill>
                <a:latin typeface="맑은 고딕"/>
              </a:rPr>
              <a:t>SAM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864608" y="2624328"/>
            <a:ext cx="283464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000" b="1">
                <a:solidFill>
                  <a:srgbClr val="1E2761"/>
                </a:solidFill>
                <a:latin typeface="맑은 고딕"/>
              </a:rPr>
              <a:t>○○억 원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882896" y="3447288"/>
            <a:ext cx="28346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1E2761"/>
                </a:solidFill>
                <a:latin typeface="맑은 고딕"/>
              </a:rPr>
              <a:t>유효 시장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896" y="3794760"/>
            <a:ext cx="28346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8A93A6"/>
                </a:solidFill>
                <a:latin typeface="맑은 고딕"/>
              </a:rPr>
              <a:t>실제로 공략 가능한 시장 규모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8357616" y="1965960"/>
            <a:ext cx="3383280" cy="2286000"/>
          </a:xfrm>
          <a:prstGeom prst="roundRect">
            <a:avLst>
              <a:gd name="adj" fmla="val 7000"/>
            </a:avLst>
          </a:prstGeom>
          <a:solidFill>
            <a:srgbClr val="F2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650224" y="2240279"/>
            <a:ext cx="28346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>
                <a:solidFill>
                  <a:srgbClr val="8A93A6"/>
                </a:solidFill>
                <a:latin typeface="맑은 고딕"/>
              </a:rPr>
              <a:t>SOM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631936" y="2624328"/>
            <a:ext cx="283464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000" b="1">
                <a:solidFill>
                  <a:srgbClr val="1E2761"/>
                </a:solidFill>
                <a:latin typeface="맑은 고딕"/>
              </a:rPr>
              <a:t>○○억 원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650224" y="3447288"/>
            <a:ext cx="28346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1E2761"/>
                </a:solidFill>
                <a:latin typeface="맑은 고딕"/>
              </a:rPr>
              <a:t>수익 시장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650224" y="3794760"/>
            <a:ext cx="28346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8A93A6"/>
                </a:solidFill>
                <a:latin typeface="맑은 고딕"/>
              </a:rPr>
              <a:t>초기에 확보 목표로 하는 규모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22960" y="4572000"/>
            <a:ext cx="10515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1E2761"/>
                </a:solidFill>
                <a:latin typeface="맑은 고딕"/>
              </a:rPr>
              <a:t>시장 근거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68680" y="4983480"/>
            <a:ext cx="10424160" cy="10972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spcAft>
                <a:spcPts val="800"/>
              </a:spcAft>
            </a:pPr>
            <a:r>
              <a:rPr sz="1250" b="1">
                <a:solidFill>
                  <a:srgbClr val="1E2761"/>
                </a:solidFill>
                <a:latin typeface="맑은 고딕"/>
              </a:rPr>
              <a:t>•  </a:t>
            </a:r>
            <a:r>
              <a:rPr sz="1250" b="0">
                <a:solidFill>
                  <a:srgbClr val="2B2B2B"/>
                </a:solidFill>
                <a:latin typeface="맑은 고딕"/>
              </a:rPr>
              <a:t>시장 규모의 출처(통계·보고서 등)를 밝히면 신뢰도가 높아집니다.</a:t>
            </a:r>
          </a:p>
          <a:p>
            <a:pPr algn="l">
              <a:spcAft>
                <a:spcPts val="800"/>
              </a:spcAft>
            </a:pPr>
            <a:r>
              <a:rPr sz="1250" b="1">
                <a:solidFill>
                  <a:srgbClr val="1E2761"/>
                </a:solidFill>
                <a:latin typeface="맑은 고딕"/>
              </a:rPr>
              <a:t>•  </a:t>
            </a:r>
            <a:r>
              <a:rPr sz="1250" b="0">
                <a:solidFill>
                  <a:srgbClr val="2B2B2B"/>
                </a:solidFill>
                <a:latin typeface="맑은 고딕"/>
              </a:rPr>
              <a:t>성장률·트렌드 등 시장이 매력적인 이유를 적습니다.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22960" y="6419088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>
                <a:solidFill>
                  <a:srgbClr val="8F9AC8"/>
                </a:solidFill>
                <a:latin typeface="맑은 고딕"/>
              </a:rPr>
              <a:t>FORMZIP</a:t>
            </a:r>
            <a:r>
              <a:rPr sz="800" b="0">
                <a:solidFill>
                  <a:srgbClr val="8F9AC8"/>
                </a:solidFill>
                <a:latin typeface="맑은 고딕"/>
              </a:rPr>
              <a:t>  ·  투자제안서 템플릿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822960" y="566928"/>
            <a:ext cx="566928" cy="566928"/>
          </a:xfrm>
          <a:prstGeom prst="roundRect">
            <a:avLst>
              <a:gd name="adj" fmla="val 22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2000" b="1">
                <a:solidFill>
                  <a:srgbClr val="FFFFFF"/>
                </a:solidFill>
                <a:latin typeface="맑은 고딕"/>
              </a:rPr>
              <a:t>04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72768" y="457200"/>
            <a:ext cx="987552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1E2761"/>
                </a:solidFill>
                <a:latin typeface="맑은 고딕"/>
              </a:rPr>
              <a:t>제품 · 수익 모델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72768" y="1078992"/>
            <a:ext cx="9875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무엇을 팔고 어떻게 돈을 버는지 설명합니다.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1828800"/>
            <a:ext cx="5074920" cy="402336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143000" y="2103120"/>
            <a:ext cx="45720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1E2761"/>
                </a:solidFill>
                <a:latin typeface="맑은 고딕"/>
              </a:rPr>
              <a:t>제품 · 서비스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43000" y="2606040"/>
            <a:ext cx="4572000" cy="3017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  <a:spcAft>
                <a:spcPts val="1000"/>
              </a:spcAft>
            </a:pPr>
            <a:r>
              <a:rPr sz="1250" b="0">
                <a:solidFill>
                  <a:srgbClr val="2B2B2B"/>
                </a:solidFill>
                <a:latin typeface="맑은 고딕"/>
              </a:rPr>
              <a:t>제품이 무엇이고 어떻게 작동하는지 적습니다.</a:t>
            </a:r>
          </a:p>
          <a:p>
            <a:pPr algn="l">
              <a:lnSpc>
                <a:spcPct val="120000"/>
              </a:lnSpc>
              <a:spcAft>
                <a:spcPts val="1000"/>
              </a:spcAft>
            </a:pPr>
            <a:r>
              <a:rPr sz="600" b="0">
                <a:solidFill>
                  <a:srgbClr val="2B2B2B"/>
                </a:solidFill>
                <a:latin typeface="맑은 고딕"/>
              </a:rPr>
              <a:t/>
            </a:r>
          </a:p>
          <a:p>
            <a:pPr algn="l">
              <a:lnSpc>
                <a:spcPct val="120000"/>
              </a:lnSpc>
              <a:spcAft>
                <a:spcPts val="1000"/>
              </a:spcAft>
            </a:pPr>
            <a:r>
              <a:rPr sz="1200" b="0">
                <a:solidFill>
                  <a:srgbClr val="8A93A6"/>
                </a:solidFill>
                <a:latin typeface="맑은 고딕"/>
              </a:rPr>
              <a:t>• 핵심 기능 : 내용을 입력하세요</a:t>
            </a:r>
          </a:p>
          <a:p>
            <a:pPr algn="l">
              <a:lnSpc>
                <a:spcPct val="120000"/>
              </a:lnSpc>
              <a:spcAft>
                <a:spcPts val="1000"/>
              </a:spcAft>
            </a:pPr>
            <a:r>
              <a:rPr sz="1200" b="0">
                <a:solidFill>
                  <a:srgbClr val="8A93A6"/>
                </a:solidFill>
                <a:latin typeface="맑은 고딕"/>
              </a:rPr>
              <a:t>• 사용 방식 : 내용을 입력하세요</a:t>
            </a:r>
          </a:p>
          <a:p>
            <a:pPr algn="l">
              <a:lnSpc>
                <a:spcPct val="120000"/>
              </a:lnSpc>
              <a:spcAft>
                <a:spcPts val="1000"/>
              </a:spcAft>
            </a:pPr>
            <a:r>
              <a:rPr sz="1200" b="0">
                <a:solidFill>
                  <a:srgbClr val="8A93A6"/>
                </a:solidFill>
                <a:latin typeface="맑은 고딕"/>
              </a:rPr>
              <a:t>• 현재 단계 : 내용을 입력하세요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080760" y="1828800"/>
            <a:ext cx="5303520" cy="402336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0" y="2103120"/>
            <a:ext cx="47548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1E2761"/>
                </a:solidFill>
                <a:latin typeface="맑은 고딕"/>
              </a:rPr>
              <a:t>수익 모델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0" y="2606040"/>
            <a:ext cx="4754880" cy="3017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  <a:spcAft>
                <a:spcPts val="1000"/>
              </a:spcAft>
            </a:pPr>
            <a:r>
              <a:rPr sz="1250" b="0">
                <a:solidFill>
                  <a:srgbClr val="2B2B2B"/>
                </a:solidFill>
                <a:latin typeface="맑은 고딕"/>
              </a:rPr>
              <a:t>어디서 어떻게 매출이 발생하는지 적습니다.</a:t>
            </a:r>
          </a:p>
          <a:p>
            <a:pPr algn="l">
              <a:lnSpc>
                <a:spcPct val="120000"/>
              </a:lnSpc>
              <a:spcAft>
                <a:spcPts val="1000"/>
              </a:spcAft>
            </a:pPr>
            <a:r>
              <a:rPr sz="600" b="0">
                <a:solidFill>
                  <a:srgbClr val="2B2B2B"/>
                </a:solidFill>
                <a:latin typeface="맑은 고딕"/>
              </a:rPr>
              <a:t/>
            </a:r>
          </a:p>
          <a:p>
            <a:pPr algn="l">
              <a:lnSpc>
                <a:spcPct val="120000"/>
              </a:lnSpc>
              <a:spcAft>
                <a:spcPts val="1000"/>
              </a:spcAft>
            </a:pPr>
            <a:r>
              <a:rPr sz="1200" b="0">
                <a:solidFill>
                  <a:srgbClr val="8A93A6"/>
                </a:solidFill>
                <a:latin typeface="맑은 고딕"/>
              </a:rPr>
              <a:t>• 수익원 : 내용을 입력하세요</a:t>
            </a:r>
          </a:p>
          <a:p>
            <a:pPr algn="l">
              <a:lnSpc>
                <a:spcPct val="120000"/>
              </a:lnSpc>
              <a:spcAft>
                <a:spcPts val="1000"/>
              </a:spcAft>
            </a:pPr>
            <a:r>
              <a:rPr sz="1200" b="0">
                <a:solidFill>
                  <a:srgbClr val="8A93A6"/>
                </a:solidFill>
                <a:latin typeface="맑은 고딕"/>
              </a:rPr>
              <a:t>• 가격 정책 : 내용을 입력하세요</a:t>
            </a:r>
          </a:p>
          <a:p>
            <a:pPr algn="l">
              <a:lnSpc>
                <a:spcPct val="120000"/>
              </a:lnSpc>
              <a:spcAft>
                <a:spcPts val="1000"/>
              </a:spcAft>
            </a:pPr>
            <a:r>
              <a:rPr sz="1200" b="0">
                <a:solidFill>
                  <a:srgbClr val="8A93A6"/>
                </a:solidFill>
                <a:latin typeface="맑은 고딕"/>
              </a:rPr>
              <a:t>• 단위 경제성 : 내용을 입력하세요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" y="6419088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>
                <a:solidFill>
                  <a:srgbClr val="8F9AC8"/>
                </a:solidFill>
                <a:latin typeface="맑은 고딕"/>
              </a:rPr>
              <a:t>FORMZIP</a:t>
            </a:r>
            <a:r>
              <a:rPr sz="800" b="0">
                <a:solidFill>
                  <a:srgbClr val="8F9AC8"/>
                </a:solidFill>
                <a:latin typeface="맑은 고딕"/>
              </a:rPr>
              <a:t>  ·  투자제안서 템플릿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822960" y="566928"/>
            <a:ext cx="566928" cy="566928"/>
          </a:xfrm>
          <a:prstGeom prst="roundRect">
            <a:avLst>
              <a:gd name="adj" fmla="val 22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2000" b="1">
                <a:solidFill>
                  <a:srgbClr val="FFFFFF"/>
                </a:solidFill>
                <a:latin typeface="맑은 고딕"/>
              </a:rPr>
              <a:t>05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72768" y="457200"/>
            <a:ext cx="987552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1E2761"/>
                </a:solidFill>
                <a:latin typeface="맑은 고딕"/>
              </a:rPr>
              <a:t>경쟁 우위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72768" y="1078992"/>
            <a:ext cx="9875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경쟁사와 비교해 우리가 나은 점을 보여 줍니다.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822960" y="1737360"/>
          <a:ext cx="10607040" cy="39319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26080"/>
                <a:gridCol w="2651760"/>
                <a:gridCol w="2514600"/>
                <a:gridCol w="2514600"/>
              </a:tblGrid>
              <a:tr h="457200">
                <a:tc>
                  <a:txBody>
                    <a:bodyPr wrap="square"/>
                    <a:lstStyle/>
                    <a:p>
                      <a:pPr algn="ctr"/>
                      <a:r>
                        <a:rPr sz="1250" b="1">
                          <a:solidFill>
                            <a:srgbClr val="FFFFFF"/>
                          </a:solidFill>
                          <a:latin typeface="맑은 고딕"/>
                        </a:rPr>
                        <a:t>비교 항목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1E276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1">
                          <a:solidFill>
                            <a:srgbClr val="FFFFFF"/>
                          </a:solidFill>
                          <a:latin typeface="맑은 고딕"/>
                        </a:rPr>
                        <a:t>우리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1E276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1">
                          <a:solidFill>
                            <a:srgbClr val="FFFFFF"/>
                          </a:solidFill>
                          <a:latin typeface="맑은 고딕"/>
                        </a:rPr>
                        <a:t>경쟁사 A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1E276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1">
                          <a:solidFill>
                            <a:srgbClr val="FFFFFF"/>
                          </a:solidFill>
                          <a:latin typeface="맑은 고딕"/>
                        </a:rPr>
                        <a:t>경쟁사 B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1E2761"/>
                    </a:solidFill>
                  </a:tcPr>
                </a:tc>
              </a:tr>
              <a:tr h="868680"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핵심 기능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 입력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 입력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 입력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</a:tr>
              <a:tr h="868680"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가격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 입력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 입력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 입력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</a:tr>
              <a:tr h="868680"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고객 경험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 입력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 입력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 입력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</a:tr>
              <a:tr h="868680"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차별점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 입력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 입력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 입력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41248" y="5715000"/>
            <a:ext cx="104241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50" b="0">
                <a:solidFill>
                  <a:srgbClr val="8A93A6"/>
                </a:solidFill>
                <a:latin typeface="맑은 고딕"/>
              </a:rPr>
              <a:t>· 비교 내용은 사실에 근거해 작성하세요. 경쟁사에 대한 근거 없는 폄하는 신뢰를 떨어뜨립니다.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" y="6419088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>
                <a:solidFill>
                  <a:srgbClr val="8F9AC8"/>
                </a:solidFill>
                <a:latin typeface="맑은 고딕"/>
              </a:rPr>
              <a:t>FORMZIP</a:t>
            </a:r>
            <a:r>
              <a:rPr sz="800" b="0">
                <a:solidFill>
                  <a:srgbClr val="8F9AC8"/>
                </a:solidFill>
                <a:latin typeface="맑은 고딕"/>
              </a:rPr>
              <a:t>  ·  투자제안서 템플릿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822960" y="566928"/>
            <a:ext cx="566928" cy="566928"/>
          </a:xfrm>
          <a:prstGeom prst="roundRect">
            <a:avLst>
              <a:gd name="adj" fmla="val 22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2000" b="1">
                <a:solidFill>
                  <a:srgbClr val="FFFFFF"/>
                </a:solidFill>
                <a:latin typeface="맑은 고딕"/>
              </a:rPr>
              <a:t>06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72768" y="457200"/>
            <a:ext cx="987552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1E2761"/>
                </a:solidFill>
                <a:latin typeface="맑은 고딕"/>
              </a:rPr>
              <a:t>팀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72768" y="1078992"/>
            <a:ext cx="9875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이 문제를 풀 수 있는 팀임을 보여 줍니다.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1965960"/>
            <a:ext cx="2487168" cy="3108960"/>
          </a:xfrm>
          <a:prstGeom prst="roundRect">
            <a:avLst>
              <a:gd name="adj" fmla="val 6000"/>
            </a:avLst>
          </a:prstGeom>
          <a:solidFill>
            <a:srgbClr val="F2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Oval 5"/>
          <p:cNvSpPr/>
          <p:nvPr/>
        </p:nvSpPr>
        <p:spPr>
          <a:xfrm>
            <a:off x="1609344" y="2377440"/>
            <a:ext cx="914400" cy="9144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5840" y="3566160"/>
            <a:ext cx="2121408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400" b="1">
                <a:solidFill>
                  <a:srgbClr val="1E2761"/>
                </a:solidFill>
                <a:latin typeface="맑은 고딕"/>
              </a:rPr>
              <a:t>대표 / CEO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51560" y="4050791"/>
            <a:ext cx="2029968" cy="731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25000"/>
              </a:lnSpc>
            </a:pPr>
            <a:r>
              <a:rPr sz="1150" b="0">
                <a:solidFill>
                  <a:srgbClr val="8A93A6"/>
                </a:solidFill>
                <a:latin typeface="맑은 고딕"/>
              </a:rPr>
              <a:t>이름 · 주요 경력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593592" y="1965960"/>
            <a:ext cx="2487168" cy="3108960"/>
          </a:xfrm>
          <a:prstGeom prst="roundRect">
            <a:avLst>
              <a:gd name="adj" fmla="val 6000"/>
            </a:avLst>
          </a:prstGeom>
          <a:solidFill>
            <a:srgbClr val="F2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Oval 9"/>
          <p:cNvSpPr/>
          <p:nvPr/>
        </p:nvSpPr>
        <p:spPr>
          <a:xfrm>
            <a:off x="4379976" y="2377440"/>
            <a:ext cx="914400" cy="9144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776472" y="3566160"/>
            <a:ext cx="2121408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400" b="1">
                <a:solidFill>
                  <a:srgbClr val="1E2761"/>
                </a:solidFill>
                <a:latin typeface="맑은 고딕"/>
              </a:rPr>
              <a:t>CTO / 개발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822191" y="4050791"/>
            <a:ext cx="2029968" cy="731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25000"/>
              </a:lnSpc>
            </a:pPr>
            <a:r>
              <a:rPr sz="1150" b="0">
                <a:solidFill>
                  <a:srgbClr val="8A93A6"/>
                </a:solidFill>
                <a:latin typeface="맑은 고딕"/>
              </a:rPr>
              <a:t>이름 · 주요 경력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364224" y="1965960"/>
            <a:ext cx="2487168" cy="3108960"/>
          </a:xfrm>
          <a:prstGeom prst="roundRect">
            <a:avLst>
              <a:gd name="adj" fmla="val 6000"/>
            </a:avLst>
          </a:prstGeom>
          <a:solidFill>
            <a:srgbClr val="F2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7150608" y="2377440"/>
            <a:ext cx="914400" cy="9144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547104" y="3566160"/>
            <a:ext cx="2121408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400" b="1">
                <a:solidFill>
                  <a:srgbClr val="1E2761"/>
                </a:solidFill>
                <a:latin typeface="맑은 고딕"/>
              </a:rPr>
              <a:t>마케팅 / 영업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592824" y="4050791"/>
            <a:ext cx="2029968" cy="731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25000"/>
              </a:lnSpc>
            </a:pPr>
            <a:r>
              <a:rPr sz="1150" b="0">
                <a:solidFill>
                  <a:srgbClr val="8A93A6"/>
                </a:solidFill>
                <a:latin typeface="맑은 고딕"/>
              </a:rPr>
              <a:t>이름 · 주요 경력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9134856" y="1965960"/>
            <a:ext cx="2487168" cy="3108960"/>
          </a:xfrm>
          <a:prstGeom prst="roundRect">
            <a:avLst>
              <a:gd name="adj" fmla="val 6000"/>
            </a:avLst>
          </a:prstGeom>
          <a:solidFill>
            <a:srgbClr val="F2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Oval 17"/>
          <p:cNvSpPr/>
          <p:nvPr/>
        </p:nvSpPr>
        <p:spPr>
          <a:xfrm>
            <a:off x="9921240" y="2377440"/>
            <a:ext cx="914400" cy="9144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317736" y="3566160"/>
            <a:ext cx="2121408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400" b="1">
                <a:solidFill>
                  <a:srgbClr val="1E2761"/>
                </a:solidFill>
                <a:latin typeface="맑은 고딕"/>
              </a:rPr>
              <a:t>운영 / 재무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363456" y="4050791"/>
            <a:ext cx="2029968" cy="731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25000"/>
              </a:lnSpc>
            </a:pPr>
            <a:r>
              <a:rPr sz="1150" b="0">
                <a:solidFill>
                  <a:srgbClr val="8A93A6"/>
                </a:solidFill>
                <a:latin typeface="맑은 고딕"/>
              </a:rPr>
              <a:t>이름 · 주요 경력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41248" y="5257800"/>
            <a:ext cx="104241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8A93A6"/>
                </a:solidFill>
                <a:latin typeface="맑은 고딕"/>
              </a:rPr>
              <a:t>· 사진을 넣으려면 원 안에 이미지를 삽입하세요. 팀의 관련 경험을 구체적으로 적으면 설득력이 높아집니다.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22960" y="6419088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>
                <a:solidFill>
                  <a:srgbClr val="8F9AC8"/>
                </a:solidFill>
                <a:latin typeface="맑은 고딕"/>
              </a:rPr>
              <a:t>FORMZIP</a:t>
            </a:r>
            <a:r>
              <a:rPr sz="800" b="0">
                <a:solidFill>
                  <a:srgbClr val="8F9AC8"/>
                </a:solidFill>
                <a:latin typeface="맑은 고딕"/>
              </a:rPr>
              <a:t>  ·  투자제안서 템플릿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822960" y="566928"/>
            <a:ext cx="566928" cy="566928"/>
          </a:xfrm>
          <a:prstGeom prst="roundRect">
            <a:avLst>
              <a:gd name="adj" fmla="val 22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2000" b="1">
                <a:solidFill>
                  <a:srgbClr val="FFFFFF"/>
                </a:solidFill>
                <a:latin typeface="맑은 고딕"/>
              </a:rPr>
              <a:t>07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72768" y="457200"/>
            <a:ext cx="987552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1E2761"/>
                </a:solidFill>
                <a:latin typeface="맑은 고딕"/>
              </a:rPr>
              <a:t>성장 계획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72768" y="1078992"/>
            <a:ext cx="9875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향후 매출·성장 목표를 제시합니다.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/>
        </p:nvGraphicFramePr>
        <p:xfrm>
          <a:off x="822960" y="1783080"/>
          <a:ext cx="10561320" cy="3749039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41248" y="5669280"/>
            <a:ext cx="104241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50" b="0">
                <a:solidFill>
                  <a:srgbClr val="8A93A6"/>
                </a:solidFill>
                <a:latin typeface="맑은 고딕"/>
              </a:rPr>
              <a:t>※ 예시 데이터입니다. 차트를 오른쪽 버튼으로 클릭해 [데이터 편집]에서 실제 목표 수치로 바꾸고, 근거를 함께 설명하세요.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" y="6419088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>
                <a:solidFill>
                  <a:srgbClr val="8F9AC8"/>
                </a:solidFill>
                <a:latin typeface="맑은 고딕"/>
              </a:rPr>
              <a:t>FORMZIP</a:t>
            </a:r>
            <a:r>
              <a:rPr sz="800" b="0">
                <a:solidFill>
                  <a:srgbClr val="8F9AC8"/>
                </a:solidFill>
                <a:latin typeface="맑은 고딕"/>
              </a:rPr>
              <a:t>  ·  투자제안서 템플릿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822960" y="566928"/>
            <a:ext cx="566928" cy="566928"/>
          </a:xfrm>
          <a:prstGeom prst="roundRect">
            <a:avLst>
              <a:gd name="adj" fmla="val 22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2000" b="1">
                <a:solidFill>
                  <a:srgbClr val="FFFFFF"/>
                </a:solidFill>
                <a:latin typeface="맑은 고딕"/>
              </a:rPr>
              <a:t>08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72768" y="457200"/>
            <a:ext cx="987552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1E2761"/>
                </a:solidFill>
                <a:latin typeface="맑은 고딕"/>
              </a:rPr>
              <a:t>투자 제안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72768" y="1078992"/>
            <a:ext cx="9875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필요한 투자금과 사용 계획입니다.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822960" y="1737360"/>
          <a:ext cx="10607040" cy="3291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26080"/>
                <a:gridCol w="2377440"/>
                <a:gridCol w="1645920"/>
                <a:gridCol w="3657600"/>
              </a:tblGrid>
              <a:tr h="457200">
                <a:tc>
                  <a:txBody>
                    <a:bodyPr wrap="square"/>
                    <a:lstStyle/>
                    <a:p>
                      <a:pPr algn="ctr"/>
                      <a:r>
                        <a:rPr sz="1250" b="1">
                          <a:solidFill>
                            <a:srgbClr val="FFFFFF"/>
                          </a:solidFill>
                          <a:latin typeface="맑은 고딕"/>
                        </a:rPr>
                        <a:t>사용 항목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1E276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1">
                          <a:solidFill>
                            <a:srgbClr val="FFFFFF"/>
                          </a:solidFill>
                          <a:latin typeface="맑은 고딕"/>
                        </a:rPr>
                        <a:t>금액(원)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1E276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1">
                          <a:solidFill>
                            <a:srgbClr val="FFFFFF"/>
                          </a:solidFill>
                          <a:latin typeface="맑은 고딕"/>
                        </a:rPr>
                        <a:t>비중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1E276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1">
                          <a:solidFill>
                            <a:srgbClr val="FFFFFF"/>
                          </a:solidFill>
                          <a:latin typeface="맑은 고딕"/>
                        </a:rPr>
                        <a:t>세부 계획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1E2761"/>
                    </a:solidFill>
                  </a:tcPr>
                </a:tc>
              </a:tr>
              <a:tr h="566928"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예: 인력 채용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/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/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내용을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</a:tr>
              <a:tr h="566928"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예: 제품 개발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/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/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내용을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</a:tr>
              <a:tr h="566928"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예: 마케팅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/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/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내용을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</a:tr>
              <a:tr h="566928"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예: 운영 자금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/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/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내용을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</a:tr>
              <a:tr h="566928">
                <a:tc>
                  <a:txBody>
                    <a:bodyPr wrap="square"/>
                    <a:lstStyle/>
                    <a:p>
                      <a:pPr algn="ctr"/>
                      <a:r>
                        <a:rPr sz="1150" b="1">
                          <a:solidFill>
                            <a:srgbClr val="1E2761"/>
                          </a:solidFill>
                          <a:latin typeface="맑은 고딕"/>
                        </a:rPr>
                        <a:t>합계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CADCFC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1">
                          <a:solidFill>
                            <a:srgbClr val="1E2761"/>
                          </a:solidFill>
                          <a:latin typeface="맑은 고딕"/>
                        </a:rPr>
                        <a:t/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CADCFC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1">
                          <a:solidFill>
                            <a:srgbClr val="1E2761"/>
                          </a:solidFill>
                          <a:latin typeface="맑은 고딕"/>
                        </a:rPr>
                        <a:t>100%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CADCFC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1">
                          <a:solidFill>
                            <a:srgbClr val="1E2761"/>
                          </a:solidFill>
                          <a:latin typeface="맑은 고딕"/>
                        </a:rPr>
                        <a:t/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CADCFC"/>
                    </a:solidFill>
                  </a:tcPr>
                </a:tc>
              </a:tr>
            </a:tbl>
          </a:graphicData>
        </a:graphic>
      </p:graphicFrame>
      <p:sp>
        <p:nvSpPr>
          <p:cNvPr id="6" name="Rounded Rectangle 5"/>
          <p:cNvSpPr/>
          <p:nvPr/>
        </p:nvSpPr>
        <p:spPr>
          <a:xfrm>
            <a:off x="822960" y="5303520"/>
            <a:ext cx="10561320" cy="914400"/>
          </a:xfrm>
          <a:prstGeom prst="roundRect">
            <a:avLst>
              <a:gd name="adj" fmla="val 8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188720" y="5303520"/>
            <a:ext cx="9875520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00" b="1">
                <a:solidFill>
                  <a:srgbClr val="FFFFFF"/>
                </a:solidFill>
                <a:latin typeface="맑은 고딕"/>
              </a:rPr>
              <a:t>검토해 주셔서 감사합니다. 자세한 자료와 미팅은 언제든 요청해 주세요.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0" y="6419088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>
                <a:solidFill>
                  <a:srgbClr val="8F9AC8"/>
                </a:solidFill>
                <a:latin typeface="맑은 고딕"/>
              </a:rPr>
              <a:t>FORMZIP</a:t>
            </a:r>
            <a:r>
              <a:rPr sz="800" b="0">
                <a:solidFill>
                  <a:srgbClr val="8F9AC8"/>
                </a:solidFill>
                <a:latin typeface="맑은 고딕"/>
              </a:rPr>
              <a:t>  ·  투자제안서 템플릿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투자제안서 - FormZip</dc:title>
  <dc:subject/>
  <dc:creator>FormZip</dc:creator>
  <cp:keywords/>
  <dc:description/>
  <cp:lastModifiedBy>FormZip</cp:lastModifiedBy>
  <cp:revision>1</cp:revision>
  <dcterms:created xsi:type="dcterms:W3CDTF">2013-01-27T09:14:16Z</dcterms:created>
  <dcterms:modified xsi:type="dcterms:W3CDTF">2013-01-27T09:15:58Z</dcterms:modified>
  <cp:category/>
</cp:coreProperties>
</file>