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19659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CADCFC"/>
                </a:solidFill>
                <a:latin typeface="맑은 고딕"/>
              </a:rPr>
              <a:t>BUSINESS  PLAN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331720"/>
            <a:ext cx="1060704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400" b="1">
                <a:solidFill>
                  <a:srgbClr val="FFFFFF"/>
                </a:solidFill>
                <a:latin typeface="맑은 고딕"/>
              </a:rPr>
              <a:t>사업계획서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40233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CADCFC"/>
                </a:solidFill>
                <a:latin typeface="맑은 고딕"/>
              </a:rPr>
              <a:t>사업명 ____________     대표자 __________     작성일  2026. __ . __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630936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8F9AC8"/>
                </a:solidFill>
                <a:latin typeface="맑은 고딕"/>
              </a:rPr>
              <a:t>FORMZIP · myformzip.com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사업 개요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우리 사업을 한 문장과 핵심 정보로 요약합니다.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10561320" cy="1051560"/>
          </a:xfrm>
          <a:prstGeom prst="roundRect">
            <a:avLst>
              <a:gd name="adj" fmla="val 8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" y="1993392"/>
            <a:ext cx="9966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8A93A6"/>
                </a:solidFill>
                <a:latin typeface="맑은 고딕"/>
              </a:rPr>
              <a:t>한 줄 소개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2286000"/>
            <a:ext cx="9966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2B2B2B"/>
                </a:solidFill>
                <a:latin typeface="맑은 고딕"/>
              </a:rPr>
              <a:t>우리 사업을 한 문장으로 소개하는 문구를 입력하세요.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3154680"/>
            <a:ext cx="3383280" cy="14173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15568" y="3410712"/>
            <a:ext cx="2834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사업 아이템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15568" y="3776472"/>
            <a:ext cx="2834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8A93A6"/>
                </a:solidFill>
                <a:latin typeface="맑은 고딕"/>
              </a:rPr>
              <a:t>무엇을 파는지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15568" y="4069080"/>
            <a:ext cx="2834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8A93A6"/>
                </a:solidFill>
                <a:latin typeface="맑은 고딕"/>
              </a:rPr>
              <a:t>내용을 입력하세요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90288" y="3154680"/>
            <a:ext cx="3383280" cy="14173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882896" y="3410712"/>
            <a:ext cx="2834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핵심 고객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896" y="3776472"/>
            <a:ext cx="2834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8A93A6"/>
                </a:solidFill>
                <a:latin typeface="맑은 고딕"/>
              </a:rPr>
              <a:t>누구에게 파는지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82896" y="4069080"/>
            <a:ext cx="2834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8A93A6"/>
                </a:solidFill>
                <a:latin typeface="맑은 고딕"/>
              </a:rPr>
              <a:t>내용을 입력하세요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357616" y="3154680"/>
            <a:ext cx="3383280" cy="14173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650224" y="3410712"/>
            <a:ext cx="2834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차별점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50224" y="3776472"/>
            <a:ext cx="2834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8A93A6"/>
                </a:solidFill>
                <a:latin typeface="맑은 고딕"/>
              </a:rPr>
              <a:t>왜 우리인지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650224" y="4069080"/>
            <a:ext cx="2834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8A93A6"/>
                </a:solidFill>
                <a:latin typeface="맑은 고딕"/>
              </a:rPr>
              <a:t>내용을 입력하세요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" y="489204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핵심 요약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8680" y="5285232"/>
            <a:ext cx="1042416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spcAft>
                <a:spcPts val="700"/>
              </a:spcAft>
            </a:pPr>
            <a:r>
              <a:rPr sz="1250" b="1">
                <a:solidFill>
                  <a:srgbClr val="1E2761"/>
                </a:solidFill>
                <a:latin typeface="맑은 고딕"/>
              </a:rPr>
              <a:t>•  </a:t>
            </a:r>
            <a:r>
              <a:rPr sz="1250" b="0">
                <a:solidFill>
                  <a:srgbClr val="2B2B2B"/>
                </a:solidFill>
                <a:latin typeface="맑은 고딕"/>
              </a:rPr>
              <a:t>사업의 목적과 목표를 간단히 적습니다.</a:t>
            </a:r>
          </a:p>
          <a:p>
            <a:pPr algn="l">
              <a:spcAft>
                <a:spcPts val="700"/>
              </a:spcAft>
            </a:pPr>
            <a:r>
              <a:rPr sz="1250" b="1">
                <a:solidFill>
                  <a:srgbClr val="1E2761"/>
                </a:solidFill>
                <a:latin typeface="맑은 고딕"/>
              </a:rPr>
              <a:t>•  </a:t>
            </a:r>
            <a:r>
              <a:rPr sz="1250" b="0">
                <a:solidFill>
                  <a:srgbClr val="2B2B2B"/>
                </a:solidFill>
                <a:latin typeface="맑은 고딕"/>
              </a:rPr>
              <a:t>기대하는 매출·고객 규모 등 핵심 숫자를 적으면 좋습니다.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사업계획서 템플릿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시장 분석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우리가 풀려는 문제와 시장의 기회를 정리합니다.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828800"/>
            <a:ext cx="6400800" cy="41148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" y="2103120"/>
            <a:ext cx="58521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문제 · 배경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2606040"/>
            <a:ext cx="5852160" cy="3108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sz="1250" b="0">
                <a:solidFill>
                  <a:srgbClr val="2B2B2B"/>
                </a:solidFill>
                <a:latin typeface="맑은 고딕"/>
              </a:rPr>
              <a:t>현재 고객이 겪는 불편이나 시장의 문제를 적습니다.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sz="600" b="0">
                <a:solidFill>
                  <a:srgbClr val="2B2B2B"/>
                </a:solidFill>
                <a:latin typeface="맑은 고딕"/>
              </a:rPr>
              <a:t/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문제 1 — 내용을 입력하세요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문제 2 — 내용을 입력하세요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문제 3 — 내용을 입력하세요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406640" y="1828800"/>
            <a:ext cx="3977639" cy="4114800"/>
          </a:xfrm>
          <a:prstGeom prst="roundRect">
            <a:avLst>
              <a:gd name="adj" fmla="val 5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26679" y="2103120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CADCFC"/>
                </a:solidFill>
                <a:latin typeface="맑은 고딕"/>
              </a:rPr>
              <a:t>시장 기회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26679" y="2834640"/>
            <a:ext cx="33832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FFFFFF"/>
                </a:solidFill>
                <a:latin typeface="맑은 고딕"/>
              </a:rPr>
              <a:t>○○억 원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26679" y="3703320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CADCFC"/>
                </a:solidFill>
                <a:latin typeface="맑은 고딕"/>
              </a:rPr>
              <a:t>목표 시장 규모(예상)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26679" y="4434840"/>
            <a:ext cx="338328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50" b="0">
                <a:solidFill>
                  <a:srgbClr val="CADCFC"/>
                </a:solidFill>
                <a:latin typeface="맑은 고딕"/>
              </a:rPr>
              <a:t>성장성·트렌드 등 시장이</a:t>
            </a:r>
          </a:p>
          <a:p>
            <a:pPr algn="l">
              <a:lnSpc>
                <a:spcPct val="120000"/>
              </a:lnSpc>
            </a:pPr>
            <a:r>
              <a:rPr sz="1150" b="0">
                <a:solidFill>
                  <a:srgbClr val="CADCFC"/>
                </a:solidFill>
                <a:latin typeface="맑은 고딕"/>
              </a:rPr>
              <a:t>매력적인 이유를 적습니다.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사업계획서 템플릿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사업 아이템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제공하는 제품·서비스와 핵심 특징을 설명합니다.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1783080"/>
            <a:ext cx="1042416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250" b="0">
                <a:solidFill>
                  <a:srgbClr val="2B2B2B"/>
                </a:solidFill>
                <a:latin typeface="맑은 고딕"/>
              </a:rPr>
              <a:t>제품·서비스에 대한 한두 문장 설명을 입력하세요. 무엇을, 어떻게 제공하는지가 드러나면 좋습니다.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2697480"/>
            <a:ext cx="10561320" cy="960120"/>
          </a:xfrm>
          <a:prstGeom prst="roundRect">
            <a:avLst>
              <a:gd name="adj" fmla="val 10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1097280" y="2916936"/>
            <a:ext cx="530352" cy="530352"/>
          </a:xfrm>
          <a:prstGeom prst="ellipse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700" b="1">
                <a:solidFill>
                  <a:srgbClr val="FFFFFF"/>
                </a:solidFill>
                <a:latin typeface="맑은 고딕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20240" y="2880360"/>
            <a:ext cx="92354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특징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20240" y="3227832"/>
            <a:ext cx="92354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8A93A6"/>
                </a:solidFill>
                <a:latin typeface="맑은 고딕"/>
              </a:rPr>
              <a:t>핵심 기능이나 강점을 입력하세요.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22960" y="3913632"/>
            <a:ext cx="10561320" cy="960120"/>
          </a:xfrm>
          <a:prstGeom prst="roundRect">
            <a:avLst>
              <a:gd name="adj" fmla="val 10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1097280" y="4133088"/>
            <a:ext cx="530352" cy="530352"/>
          </a:xfrm>
          <a:prstGeom prst="ellipse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700" b="1">
                <a:solidFill>
                  <a:srgbClr val="FFFFFF"/>
                </a:solidFill>
                <a:latin typeface="맑은 고딕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20240" y="4096512"/>
            <a:ext cx="92354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특징 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20240" y="4443984"/>
            <a:ext cx="92354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8A93A6"/>
                </a:solidFill>
                <a:latin typeface="맑은 고딕"/>
              </a:rPr>
              <a:t>핵심 기능이나 강점을 입력하세요.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" y="5129784"/>
            <a:ext cx="10561320" cy="960120"/>
          </a:xfrm>
          <a:prstGeom prst="roundRect">
            <a:avLst>
              <a:gd name="adj" fmla="val 10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1097280" y="5349240"/>
            <a:ext cx="530352" cy="530352"/>
          </a:xfrm>
          <a:prstGeom prst="ellipse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700" b="1">
                <a:solidFill>
                  <a:srgbClr val="FFFFFF"/>
                </a:solidFill>
                <a:latin typeface="맑은 고딕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20240" y="5312664"/>
            <a:ext cx="92354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특징 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20240" y="5660136"/>
            <a:ext cx="92354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8A93A6"/>
                </a:solidFill>
                <a:latin typeface="맑은 고딕"/>
              </a:rPr>
              <a:t>핵심 기능이나 강점을 입력하세요.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사업계획서 템플릿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목표 고객 · 마케팅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누구에게, 어떻게 알리고 팔지 정리합니다.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828800"/>
            <a:ext cx="5074920" cy="402336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" y="210312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목표 고객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2606040"/>
            <a:ext cx="4572000" cy="3017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50" b="0">
                <a:solidFill>
                  <a:srgbClr val="2B2B2B"/>
                </a:solidFill>
                <a:latin typeface="맑은 고딕"/>
              </a:rPr>
              <a:t>주요 고객층 — 연령·지역·특성 등을 입력하세요.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600" b="0">
                <a:solidFill>
                  <a:srgbClr val="2B2B2B"/>
                </a:solidFill>
                <a:latin typeface="맑은 고딕"/>
              </a:rPr>
              <a:t/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1차 고객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2차 고객 : 내용을 입력하세요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080760" y="1828800"/>
            <a:ext cx="5303520" cy="402336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210312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마케팅 · 판매 전략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2606040"/>
            <a:ext cx="4754880" cy="3017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50" b="0">
                <a:solidFill>
                  <a:srgbClr val="2B2B2B"/>
                </a:solidFill>
                <a:latin typeface="맑은 고딕"/>
              </a:rPr>
              <a:t>고객에게 어떻게 알리고 판매할지 채널·방법을 적습니다.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600" b="0">
                <a:solidFill>
                  <a:srgbClr val="2B2B2B"/>
                </a:solidFill>
                <a:latin typeface="맑은 고딕"/>
              </a:rPr>
              <a:t/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온라인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오프라인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홍보·제휴 : 내용을 입력하세요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사업계획서 템플릿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경쟁력 · 차별화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강점·약점·기회·위협을 한눈에(SWOT) 정리합니다.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828800"/>
            <a:ext cx="5257800" cy="1874519"/>
          </a:xfrm>
          <a:prstGeom prst="roundRect">
            <a:avLst>
              <a:gd name="adj" fmla="val 6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1097280" y="2103120"/>
            <a:ext cx="566928" cy="566928"/>
          </a:xfrm>
          <a:prstGeom prst="roundRect">
            <a:avLst>
              <a:gd name="adj" fmla="val 25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900" b="1">
                <a:solidFill>
                  <a:srgbClr val="FFFFFF"/>
                </a:solidFill>
                <a:latin typeface="맑은 고딕"/>
              </a:rPr>
              <a:t>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47088" y="2139696"/>
            <a:ext cx="3977639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강점 (Strength)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47088" y="2724912"/>
            <a:ext cx="3977639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50" b="0">
                <a:solidFill>
                  <a:srgbClr val="8A93A6"/>
                </a:solidFill>
                <a:latin typeface="맑은 고딕"/>
              </a:rPr>
              <a:t>내부의 강점을 입력하세요.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36792" y="1828800"/>
            <a:ext cx="5257800" cy="1874519"/>
          </a:xfrm>
          <a:prstGeom prst="roundRect">
            <a:avLst>
              <a:gd name="adj" fmla="val 6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6611112" y="2103120"/>
            <a:ext cx="566928" cy="566928"/>
          </a:xfrm>
          <a:prstGeom prst="roundRect">
            <a:avLst>
              <a:gd name="adj" fmla="val 25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900" b="1">
                <a:solidFill>
                  <a:srgbClr val="FFFFFF"/>
                </a:solidFill>
                <a:latin typeface="맑은 고딕"/>
              </a:rPr>
              <a:t>W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60920" y="2139696"/>
            <a:ext cx="3977639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약점 (Weakness)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60920" y="2724912"/>
            <a:ext cx="3977639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50" b="0">
                <a:solidFill>
                  <a:srgbClr val="8A93A6"/>
                </a:solidFill>
                <a:latin typeface="맑은 고딕"/>
              </a:rPr>
              <a:t>보완할 약점을 입력하세요.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22960" y="3959352"/>
            <a:ext cx="5257800" cy="1874519"/>
          </a:xfrm>
          <a:prstGeom prst="roundRect">
            <a:avLst>
              <a:gd name="adj" fmla="val 6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1097280" y="4233672"/>
            <a:ext cx="566928" cy="566928"/>
          </a:xfrm>
          <a:prstGeom prst="roundRect">
            <a:avLst>
              <a:gd name="adj" fmla="val 25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900" b="1">
                <a:solidFill>
                  <a:srgbClr val="FFFFFF"/>
                </a:solidFill>
                <a:latin typeface="맑은 고딕"/>
              </a:rPr>
              <a:t>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47088" y="4270248"/>
            <a:ext cx="3977639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기회 (Opportunity)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47088" y="4855464"/>
            <a:ext cx="3977639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50" b="0">
                <a:solidFill>
                  <a:srgbClr val="8A93A6"/>
                </a:solidFill>
                <a:latin typeface="맑은 고딕"/>
              </a:rPr>
              <a:t>시장의 기회를 입력하세요.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336792" y="3959352"/>
            <a:ext cx="5257800" cy="1874519"/>
          </a:xfrm>
          <a:prstGeom prst="roundRect">
            <a:avLst>
              <a:gd name="adj" fmla="val 6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6611112" y="4233672"/>
            <a:ext cx="566928" cy="566928"/>
          </a:xfrm>
          <a:prstGeom prst="roundRect">
            <a:avLst>
              <a:gd name="adj" fmla="val 25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900" b="1">
                <a:solidFill>
                  <a:srgbClr val="FFFFFF"/>
                </a:solidFill>
                <a:latin typeface="맑은 고딕"/>
              </a:rPr>
              <a:t>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60920" y="4270248"/>
            <a:ext cx="3977639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위협 (Threat)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60920" y="4855464"/>
            <a:ext cx="3977639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50" b="0">
                <a:solidFill>
                  <a:srgbClr val="8A93A6"/>
                </a:solidFill>
                <a:latin typeface="맑은 고딕"/>
              </a:rPr>
              <a:t>외부 위협을 입력하세요.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사업계획서 템플릿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추진 일정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단계별 추진 계획과 목표 시점을 정리합니다.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22960" y="1737360"/>
          <a:ext cx="10607040" cy="38221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63040"/>
                <a:gridCol w="2011680"/>
                <a:gridCol w="4892040"/>
                <a:gridCol w="2240280"/>
              </a:tblGrid>
              <a:tr h="457200"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단계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기간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주요 활동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목표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</a:tr>
              <a:tr h="841248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1단계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841248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2단계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841248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3단계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841248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4단계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사업계획서 템플릿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소요 자금 · 예산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필요한 자금과 사용 계획을 정리합니다.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22960" y="1737360"/>
          <a:ext cx="10607040" cy="4023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91840"/>
                <a:gridCol w="2743200"/>
                <a:gridCol w="4572000"/>
              </a:tblGrid>
              <a:tr h="457200"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항목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금액(원)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산출 근거·비고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</a:tr>
              <a:tr h="713232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예: 임차·보증금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713232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예: 시설·집기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713232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예: 초기 재료·재고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713232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예: 마케팅·운영비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713232">
                <a:tc>
                  <a:txBody>
                    <a:bodyPr wrap="square"/>
                    <a:lstStyle/>
                    <a:p>
                      <a:pPr algn="ctr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>합계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사업계획서 템플릿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사업계획서 - FormZip</dc:title>
  <dc:subject/>
  <dc:creator>FormZip</dc:creator>
  <cp:keywords/>
  <dc:description/>
  <cp:lastModifiedBy>FormZip</cp:lastModifiedBy>
  <cp:revision>1</cp:revision>
  <dcterms:created xsi:type="dcterms:W3CDTF">2013-01-27T09:14:16Z</dcterms:created>
  <dcterms:modified xsi:type="dcterms:W3CDTF">2013-01-27T09:15:58Z</dcterms:modified>
  <cp:category/>
</cp:coreProperties>
</file>