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FZ Sans KR" panose="020B0200000000000000" pitchFamily="50" charset="-127"/>
      <p:regular r:id="rId1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font" Target="fonts/font1.fntdata"/><Relationship Id="rId11" Type="http://schemas.openxmlformats.org/officeDocument/2006/relationships/font" Target="fonts/font2.fntdata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386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[표지] 책 제목과 발제자를 채웁니다. 표지에 책 표지 이미지를 넣고 싶다면 저작권을 확인하세요. 출판사 홍보용 이미지라도 무단 사용은 문제가 될 수 있습니다.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[책 소개] 아직 안 읽고 온 분도 있을 수 있으니 서지 정보와 요약을 간단히 짚고 시작하세요. 다만 줄거리를 다 말해 버리면 토론할 것이 없어집니다.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[이 책의 흐름] 소설이면 줄거리, 비문학이면 논리 전개를 적습니다. 결말을 밝힐지는 모임 성격에 따라 정하세요. 미리 물어보는 것이 좋습니다.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[인상 깊은 구절] 인용은 출처(저자·제목·출판사·쪽수)를 반드시 밝히고 필요한 만큼만 옮기세요. 책 내용을 길게 옮겨 적어 배포하면 저작권 문제가 될 수 있습니다.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[토론 질문] 질문을 성격별로 나눈 것이 이 템플릿의 특징입니다. 내용 이해로 몸을 풀고, 경험 연결로 각자 말하게 하고, 찬반으로 부딪히고, 현실 적용으로 마무리하면 자연스럽게 흘러갑니다.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[발제자의 생각] 발제자가 먼저 솔직하게 말하면 다른 분들도 편하게 이야기합니다. 아쉬운 점을 함께 적으면 토론이 한쪽으로 쏠리지 않습니다.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[마무리·다음 책] 다음 책을 정하고 끝내면 모임이 이어집니다. 저작권 안내는 발제 자료를 온라인에 올릴 때 특히 유의하셔야 하는 부분입니다.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A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240" y="1371600"/>
            <a:ext cx="73152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 spc="150">
                <a:solidFill>
                  <a:srgbClr val="FFC4C6"/>
                </a:solidFill>
                <a:latin typeface="FZ Sans KR"/>
              </a:rPr>
              <a:t>BOOK CLUB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7240" y="1920240"/>
            <a:ext cx="9144000" cy="1828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7600" b="1">
                <a:solidFill>
                  <a:srgbClr val="FFFFFF"/>
                </a:solidFill>
                <a:latin typeface="FZ Sans KR"/>
              </a:rPr>
              <a:t>독서모임 발제</a:t>
            </a:r>
          </a:p>
        </p:txBody>
      </p:sp>
      <p:sp>
        <p:nvSpPr>
          <p:cNvPr id="4" name="Rectangle 3"/>
          <p:cNvSpPr/>
          <p:nvPr/>
        </p:nvSpPr>
        <p:spPr>
          <a:xfrm>
            <a:off x="804672" y="3886200"/>
            <a:ext cx="1920240" cy="822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77240" y="4251960"/>
            <a:ext cx="8229600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600" b="1">
                <a:solidFill>
                  <a:srgbClr val="FFFFFF"/>
                </a:solidFill>
                <a:latin typeface="FZ Sans KR"/>
              </a:rPr>
              <a:t>책 제목을 입력하세요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40" y="5394960"/>
            <a:ext cx="256032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>
                <a:solidFill>
                  <a:srgbClr val="FFC4C6"/>
                </a:solidFill>
                <a:latin typeface="FZ Sans KR"/>
              </a:rPr>
              <a:t>발제자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" y="5742432"/>
            <a:ext cx="2560320" cy="4114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900" b="1">
                <a:solidFill>
                  <a:srgbClr val="FFFFFF"/>
                </a:solidFill>
                <a:latin typeface="FZ Sans KR"/>
              </a:rPr>
              <a:t>OOO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0440" y="5394960"/>
            <a:ext cx="256032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>
                <a:solidFill>
                  <a:srgbClr val="FFC4C6"/>
                </a:solidFill>
                <a:latin typeface="FZ Sans KR"/>
              </a:rPr>
              <a:t>모임일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0440" y="5742432"/>
            <a:ext cx="2560320" cy="4114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900" b="1">
                <a:solidFill>
                  <a:srgbClr val="FFFFFF"/>
                </a:solidFill>
                <a:latin typeface="FZ Sans KR"/>
              </a:rPr>
              <a:t>2026. __ . __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3640" y="5394960"/>
            <a:ext cx="256032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>
                <a:solidFill>
                  <a:srgbClr val="FFC4C6"/>
                </a:solidFill>
                <a:latin typeface="FZ Sans KR"/>
              </a:rPr>
              <a:t>회차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63640" y="5742432"/>
            <a:ext cx="2560320" cy="4114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900" b="1">
                <a:solidFill>
                  <a:srgbClr val="FFFFFF"/>
                </a:solidFill>
                <a:latin typeface="FZ Sans KR"/>
              </a:rPr>
              <a:t>제 0회</a:t>
            </a:r>
          </a:p>
        </p:txBody>
      </p:sp>
      <p:sp>
        <p:nvSpPr>
          <p:cNvPr id="12" name="footer:TextBox 11"/>
          <p:cNvSpPr txBox="1"/>
          <p:nvPr/>
        </p:nvSpPr>
        <p:spPr>
          <a:xfrm>
            <a:off x="10058400" y="6355080"/>
            <a:ext cx="13716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1200" b="0">
                <a:solidFill>
                  <a:srgbClr val="FFC4C6"/>
                </a:solidFill>
                <a:latin typeface="FZ Sans KR"/>
              </a:rPr>
              <a:t>myformzip.com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240" y="685800"/>
            <a:ext cx="640080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>
                <a:solidFill>
                  <a:srgbClr val="FF5A5F"/>
                </a:solidFill>
                <a:latin typeface="FZ Sans KR"/>
              </a:rPr>
              <a:t>01  책 소개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7240" y="1097280"/>
            <a:ext cx="9875520" cy="14020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4000" b="1">
                <a:solidFill>
                  <a:srgbClr val="191F28"/>
                </a:solidFill>
                <a:latin typeface="FZ Sans KR"/>
              </a:rPr>
              <a:t>어떤 책인가요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77240" y="2286000"/>
            <a:ext cx="5172303" cy="3383280"/>
          </a:xfrm>
          <a:prstGeom prst="roundRect">
            <a:avLst>
              <a:gd name="adj" fmla="val 5500"/>
            </a:avLst>
          </a:prstGeom>
          <a:solidFill>
            <a:srgbClr val="F2F4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188720" y="2606040"/>
            <a:ext cx="274320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>
                <a:solidFill>
                  <a:srgbClr val="FF5A5F"/>
                </a:solidFill>
                <a:latin typeface="FZ Sans KR"/>
              </a:rPr>
              <a:t>서지 정보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8720" y="3108960"/>
            <a:ext cx="128016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>
                <a:solidFill>
                  <a:srgbClr val="4E5968"/>
                </a:solidFill>
                <a:latin typeface="FZ Sans KR"/>
              </a:rPr>
              <a:t>제목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0320" y="3090672"/>
            <a:ext cx="2977743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500" b="1">
                <a:solidFill>
                  <a:srgbClr val="191F28"/>
                </a:solidFill>
                <a:latin typeface="FZ Sans KR"/>
              </a:rPr>
              <a:t>내용 입력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8720" y="3611880"/>
            <a:ext cx="128016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>
                <a:solidFill>
                  <a:srgbClr val="4E5968"/>
                </a:solidFill>
                <a:latin typeface="FZ Sans KR"/>
              </a:rPr>
              <a:t>저자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0320" y="3593592"/>
            <a:ext cx="2977743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500" b="1">
                <a:solidFill>
                  <a:srgbClr val="191F28"/>
                </a:solidFill>
                <a:latin typeface="FZ Sans KR"/>
              </a:rPr>
              <a:t>내용 입력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8720" y="4114800"/>
            <a:ext cx="128016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>
                <a:solidFill>
                  <a:srgbClr val="4E5968"/>
                </a:solidFill>
                <a:latin typeface="FZ Sans KR"/>
              </a:rPr>
              <a:t>출판사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0320" y="4096512"/>
            <a:ext cx="2977743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500" b="1">
                <a:solidFill>
                  <a:srgbClr val="191F28"/>
                </a:solidFill>
                <a:latin typeface="FZ Sans KR"/>
              </a:rPr>
              <a:t>내용 입력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8720" y="4617720"/>
            <a:ext cx="128016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>
                <a:solidFill>
                  <a:srgbClr val="4E5968"/>
                </a:solidFill>
                <a:latin typeface="FZ Sans KR"/>
              </a:rPr>
              <a:t>출간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0320" y="4599432"/>
            <a:ext cx="2977743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500" b="1">
                <a:solidFill>
                  <a:srgbClr val="191F28"/>
                </a:solidFill>
                <a:latin typeface="FZ Sans KR"/>
              </a:rPr>
              <a:t>0000년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8720" y="5120640"/>
            <a:ext cx="128016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>
                <a:solidFill>
                  <a:srgbClr val="4E5968"/>
                </a:solidFill>
                <a:latin typeface="FZ Sans KR"/>
              </a:rPr>
              <a:t>분량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60320" y="5102352"/>
            <a:ext cx="2977743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500" b="1">
                <a:solidFill>
                  <a:srgbClr val="191F28"/>
                </a:solidFill>
                <a:latin typeface="FZ Sans KR"/>
              </a:rPr>
              <a:t>000쪽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42151" y="2286000"/>
            <a:ext cx="5172303" cy="3383280"/>
          </a:xfrm>
          <a:prstGeom prst="roundRect">
            <a:avLst>
              <a:gd name="adj" fmla="val 5500"/>
            </a:avLst>
          </a:prstGeom>
          <a:solidFill>
            <a:srgbClr val="FF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6653631" y="2606040"/>
            <a:ext cx="320040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>
                <a:solidFill>
                  <a:srgbClr val="FF5A5F"/>
                </a:solidFill>
                <a:latin typeface="FZ Sans KR"/>
              </a:rPr>
              <a:t>한 줄 요약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53631" y="3108960"/>
            <a:ext cx="4349343" cy="21945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55000"/>
              </a:lnSpc>
            </a:pPr>
            <a:r>
              <a:rPr sz="1600" b="0">
                <a:solidFill>
                  <a:srgbClr val="191F28"/>
                </a:solidFill>
                <a:latin typeface="FZ Sans KR"/>
              </a:rPr>
              <a:t>이 책이 무엇에 대한 책인지
한두 문장으로 적습니다.
줄거리 요약이 아니라 '무엇을 말하는 책인지'를 적으면 좋습니다.</a:t>
            </a:r>
          </a:p>
        </p:txBody>
      </p:sp>
      <p:sp>
        <p:nvSpPr>
          <p:cNvPr id="19" name="footer:TextBox 18"/>
          <p:cNvSpPr txBox="1"/>
          <p:nvPr/>
        </p:nvSpPr>
        <p:spPr>
          <a:xfrm>
            <a:off x="777240" y="6327648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0">
                <a:solidFill>
                  <a:srgbClr val="8B95A1"/>
                </a:solidFill>
                <a:latin typeface="FZ Sans KR"/>
              </a:rPr>
              <a:t>독서모임 발제</a:t>
            </a:r>
          </a:p>
        </p:txBody>
      </p:sp>
      <p:sp>
        <p:nvSpPr>
          <p:cNvPr id="20" name="footer:TextBox 19"/>
          <p:cNvSpPr txBox="1"/>
          <p:nvPr/>
        </p:nvSpPr>
        <p:spPr>
          <a:xfrm>
            <a:off x="10515600" y="6327648"/>
            <a:ext cx="914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1100" b="1">
                <a:solidFill>
                  <a:srgbClr val="8B95A1"/>
                </a:solidFill>
                <a:latin typeface="FZ Sans KR"/>
              </a:rPr>
              <a:t>02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240" y="685800"/>
            <a:ext cx="640080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>
                <a:solidFill>
                  <a:srgbClr val="FF5A5F"/>
                </a:solidFill>
                <a:latin typeface="FZ Sans KR"/>
              </a:rPr>
              <a:t>02  이 책의 흐름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7240" y="1097280"/>
            <a:ext cx="9875520" cy="14020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4000" b="1">
                <a:solidFill>
                  <a:srgbClr val="191F28"/>
                </a:solidFill>
                <a:latin typeface="FZ Sans KR"/>
              </a:rPr>
              <a:t>어떻게 전개되나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77240" y="2286000"/>
            <a:ext cx="3350666" cy="3108960"/>
          </a:xfrm>
          <a:prstGeom prst="roundRect">
            <a:avLst>
              <a:gd name="adj" fmla="val 5500"/>
            </a:avLst>
          </a:prstGeom>
          <a:solidFill>
            <a:srgbClr val="FF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143000" y="2633472"/>
            <a:ext cx="13716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200" b="1">
                <a:solidFill>
                  <a:srgbClr val="FF5A5F"/>
                </a:solidFill>
                <a:latin typeface="FZ Sans KR"/>
              </a:rPr>
              <a:t>01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3383280"/>
            <a:ext cx="2619146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300" b="1">
                <a:solidFill>
                  <a:srgbClr val="191F28"/>
                </a:solidFill>
                <a:latin typeface="FZ Sans KR"/>
              </a:rPr>
              <a:t>1부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3977639"/>
            <a:ext cx="2619146" cy="11887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sz="1400" b="0">
                <a:solidFill>
                  <a:srgbClr val="4E5968"/>
                </a:solidFill>
                <a:latin typeface="FZ Sans KR"/>
              </a:rPr>
              <a:t>어떤 이야기로 시작하는지 적습니다.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20514" y="2286000"/>
            <a:ext cx="3350666" cy="3108960"/>
          </a:xfrm>
          <a:prstGeom prst="roundRect">
            <a:avLst>
              <a:gd name="adj" fmla="val 5500"/>
            </a:avLst>
          </a:prstGeom>
          <a:solidFill>
            <a:srgbClr val="F2F4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786274" y="2633472"/>
            <a:ext cx="13716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200" b="1">
                <a:solidFill>
                  <a:srgbClr val="FF5A5F"/>
                </a:solidFill>
                <a:latin typeface="FZ Sans KR"/>
              </a:rPr>
              <a:t>02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6274" y="3383280"/>
            <a:ext cx="2619146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300" b="1">
                <a:solidFill>
                  <a:srgbClr val="191F28"/>
                </a:solidFill>
                <a:latin typeface="FZ Sans KR"/>
              </a:rPr>
              <a:t>2부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6274" y="3977639"/>
            <a:ext cx="2619146" cy="11887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sz="1400" b="0">
                <a:solidFill>
                  <a:srgbClr val="4E5968"/>
                </a:solidFill>
                <a:latin typeface="FZ Sans KR"/>
              </a:rPr>
              <a:t>어떻게 전개되는지 적습니다.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063788" y="2286000"/>
            <a:ext cx="3350666" cy="3108960"/>
          </a:xfrm>
          <a:prstGeom prst="roundRect">
            <a:avLst>
              <a:gd name="adj" fmla="val 5500"/>
            </a:avLst>
          </a:prstGeom>
          <a:solidFill>
            <a:srgbClr val="F2F4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8429548" y="2633472"/>
            <a:ext cx="13716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200" b="1">
                <a:solidFill>
                  <a:srgbClr val="FF5A5F"/>
                </a:solidFill>
                <a:latin typeface="FZ Sans KR"/>
              </a:rPr>
              <a:t>03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29548" y="3383280"/>
            <a:ext cx="2619146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300" b="1">
                <a:solidFill>
                  <a:srgbClr val="191F28"/>
                </a:solidFill>
                <a:latin typeface="FZ Sans KR"/>
              </a:rPr>
              <a:t>3부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29548" y="3977639"/>
            <a:ext cx="2619146" cy="11887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sz="1400" b="0">
                <a:solidFill>
                  <a:srgbClr val="4E5968"/>
                </a:solidFill>
                <a:latin typeface="FZ Sans KR"/>
              </a:rPr>
              <a:t>어떻게 마무리되는지 적습니다.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77240" y="5532120"/>
            <a:ext cx="10637215" cy="685800"/>
          </a:xfrm>
          <a:prstGeom prst="roundRect">
            <a:avLst>
              <a:gd name="adj" fmla="val 5500"/>
            </a:avLst>
          </a:prstGeom>
          <a:solidFill>
            <a:srgbClr val="F2F4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1188720" y="5705856"/>
            <a:ext cx="9814255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0">
                <a:solidFill>
                  <a:srgbClr val="4E5968"/>
                </a:solidFill>
                <a:latin typeface="FZ Sans KR"/>
              </a:rPr>
              <a:t>책의 구성에 맞춰 칸 수를 늘리거나 줄여 쓰세요.</a:t>
            </a:r>
          </a:p>
        </p:txBody>
      </p:sp>
      <p:sp>
        <p:nvSpPr>
          <p:cNvPr id="18" name="footer:TextBox 17"/>
          <p:cNvSpPr txBox="1"/>
          <p:nvPr/>
        </p:nvSpPr>
        <p:spPr>
          <a:xfrm>
            <a:off x="777240" y="6327648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0">
                <a:solidFill>
                  <a:srgbClr val="8B95A1"/>
                </a:solidFill>
                <a:latin typeface="FZ Sans KR"/>
              </a:rPr>
              <a:t>독서모임 발제</a:t>
            </a:r>
          </a:p>
        </p:txBody>
      </p:sp>
      <p:sp>
        <p:nvSpPr>
          <p:cNvPr id="19" name="footer:TextBox 18"/>
          <p:cNvSpPr txBox="1"/>
          <p:nvPr/>
        </p:nvSpPr>
        <p:spPr>
          <a:xfrm>
            <a:off x="10515600" y="6327648"/>
            <a:ext cx="914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1100" b="1">
                <a:solidFill>
                  <a:srgbClr val="8B95A1"/>
                </a:solidFill>
                <a:latin typeface="FZ Sans KR"/>
              </a:rPr>
              <a:t>03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240" y="685800"/>
            <a:ext cx="640080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>
                <a:solidFill>
                  <a:srgbClr val="FF5A5F"/>
                </a:solidFill>
                <a:latin typeface="FZ Sans KR"/>
              </a:rPr>
              <a:t>03  인상 깊은 구절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7240" y="1097280"/>
            <a:ext cx="9875520" cy="14020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4000" b="1">
                <a:solidFill>
                  <a:srgbClr val="191F28"/>
                </a:solidFill>
                <a:latin typeface="FZ Sans KR"/>
              </a:rPr>
              <a:t>함께 읽어 볼 문장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77240" y="2286000"/>
            <a:ext cx="10637215" cy="1600200"/>
          </a:xfrm>
          <a:prstGeom prst="roundRect">
            <a:avLst>
              <a:gd name="adj" fmla="val 5500"/>
            </a:avLst>
          </a:prstGeom>
          <a:solidFill>
            <a:srgbClr val="F2F4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777240" y="2286000"/>
            <a:ext cx="68580" cy="1600200"/>
          </a:xfrm>
          <a:prstGeom prst="rect">
            <a:avLst/>
          </a:prstGeom>
          <a:solidFill>
            <a:srgbClr val="FF5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234440" y="2578608"/>
            <a:ext cx="9814255" cy="7772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45000"/>
              </a:lnSpc>
            </a:pPr>
            <a:r>
              <a:rPr sz="1700" b="0">
                <a:solidFill>
                  <a:srgbClr val="191F28"/>
                </a:solidFill>
                <a:latin typeface="FZ Sans KR"/>
              </a:rPr>
              <a:t>책에서 인용하고 싶은 문장을 적습니다.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4440" y="3410712"/>
            <a:ext cx="9814255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>
                <a:solidFill>
                  <a:srgbClr val="8B95A1"/>
                </a:solidFill>
                <a:latin typeface="FZ Sans KR"/>
              </a:rPr>
              <a:t>저자, 『책 제목』, 출판사, 000쪽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77240" y="4069080"/>
            <a:ext cx="10637215" cy="1600200"/>
          </a:xfrm>
          <a:prstGeom prst="roundRect">
            <a:avLst>
              <a:gd name="adj" fmla="val 5500"/>
            </a:avLst>
          </a:prstGeom>
          <a:solidFill>
            <a:srgbClr val="F2F4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77240" y="4069080"/>
            <a:ext cx="68580" cy="1600200"/>
          </a:xfrm>
          <a:prstGeom prst="rect">
            <a:avLst/>
          </a:prstGeom>
          <a:solidFill>
            <a:srgbClr val="FF5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1234440" y="4361688"/>
            <a:ext cx="9814255" cy="7772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45000"/>
              </a:lnSpc>
            </a:pPr>
            <a:r>
              <a:rPr sz="1700" b="0">
                <a:solidFill>
                  <a:srgbClr val="191F28"/>
                </a:solidFill>
                <a:latin typeface="FZ Sans KR"/>
              </a:rPr>
              <a:t>두 번째 인용 문장을 적습니다.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34440" y="5193792"/>
            <a:ext cx="9814255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>
                <a:solidFill>
                  <a:srgbClr val="8B95A1"/>
                </a:solidFill>
                <a:latin typeface="FZ Sans KR"/>
              </a:rPr>
              <a:t>저자, 『책 제목』, 출판사, 000쪽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40" y="5897880"/>
            <a:ext cx="10637215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0">
                <a:solidFill>
                  <a:srgbClr val="4E5968"/>
                </a:solidFill>
                <a:latin typeface="FZ Sans KR"/>
              </a:rPr>
              <a:t>인용할 때는 쪽수까지 밝히고, 꼭 필요한 만큼만 옮겨 적으세요.</a:t>
            </a:r>
          </a:p>
        </p:txBody>
      </p:sp>
      <p:sp>
        <p:nvSpPr>
          <p:cNvPr id="13" name="footer:TextBox 12"/>
          <p:cNvSpPr txBox="1"/>
          <p:nvPr/>
        </p:nvSpPr>
        <p:spPr>
          <a:xfrm>
            <a:off x="777240" y="6327648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0">
                <a:solidFill>
                  <a:srgbClr val="8B95A1"/>
                </a:solidFill>
                <a:latin typeface="FZ Sans KR"/>
              </a:rPr>
              <a:t>독서모임 발제</a:t>
            </a:r>
          </a:p>
        </p:txBody>
      </p:sp>
      <p:sp>
        <p:nvSpPr>
          <p:cNvPr id="14" name="footer:TextBox 13"/>
          <p:cNvSpPr txBox="1"/>
          <p:nvPr/>
        </p:nvSpPr>
        <p:spPr>
          <a:xfrm>
            <a:off x="10515600" y="6327648"/>
            <a:ext cx="914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1100" b="1">
                <a:solidFill>
                  <a:srgbClr val="8B95A1"/>
                </a:solidFill>
                <a:latin typeface="FZ Sans KR"/>
              </a:rPr>
              <a:t>04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240" y="685800"/>
            <a:ext cx="640080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>
                <a:solidFill>
                  <a:srgbClr val="FF5A5F"/>
                </a:solidFill>
                <a:latin typeface="FZ Sans KR"/>
              </a:rPr>
              <a:t>04  토론 질문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7240" y="1097280"/>
            <a:ext cx="9875520" cy="14020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4000" b="1">
                <a:solidFill>
                  <a:srgbClr val="191F28"/>
                </a:solidFill>
                <a:latin typeface="FZ Sans KR"/>
              </a:rPr>
              <a:t>함께 이야기해 볼 것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77240" y="2286000"/>
            <a:ext cx="5172303" cy="1691640"/>
          </a:xfrm>
          <a:prstGeom prst="roundRect">
            <a:avLst>
              <a:gd name="adj" fmla="val 5500"/>
            </a:avLst>
          </a:prstGeom>
          <a:solidFill>
            <a:srgbClr val="FF5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188720" y="2542032"/>
            <a:ext cx="274320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>
                <a:solidFill>
                  <a:srgbClr val="FFC4C6"/>
                </a:solidFill>
                <a:latin typeface="FZ Sans KR"/>
              </a:rPr>
              <a:t>내용 이해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8720" y="2971800"/>
            <a:ext cx="4349343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900" b="1">
                <a:solidFill>
                  <a:srgbClr val="FFFFFF"/>
                </a:solidFill>
                <a:latin typeface="FZ Sans KR"/>
              </a:rPr>
              <a:t>책에서 무엇을 말하고 있나요?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42151" y="2286000"/>
            <a:ext cx="5172303" cy="1691640"/>
          </a:xfrm>
          <a:prstGeom prst="roundRect">
            <a:avLst>
              <a:gd name="adj" fmla="val 5500"/>
            </a:avLst>
          </a:prstGeom>
          <a:solidFill>
            <a:srgbClr val="F2F4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6653631" y="2542032"/>
            <a:ext cx="274320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>
                <a:solidFill>
                  <a:srgbClr val="FF5A5F"/>
                </a:solidFill>
                <a:latin typeface="FZ Sans KR"/>
              </a:rPr>
              <a:t>경험 연결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3631" y="2971800"/>
            <a:ext cx="4349343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900" b="1">
                <a:solidFill>
                  <a:srgbClr val="191F28"/>
                </a:solidFill>
                <a:latin typeface="FZ Sans KR"/>
              </a:rPr>
              <a:t>비슷한 경험을 해 본 적이 있나요?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77240" y="4160520"/>
            <a:ext cx="5172303" cy="1691640"/>
          </a:xfrm>
          <a:prstGeom prst="roundRect">
            <a:avLst>
              <a:gd name="adj" fmla="val 5500"/>
            </a:avLst>
          </a:prstGeom>
          <a:solidFill>
            <a:srgbClr val="F2F4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188720" y="4416552"/>
            <a:ext cx="274320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>
                <a:solidFill>
                  <a:srgbClr val="FF5A5F"/>
                </a:solidFill>
                <a:latin typeface="FZ Sans KR"/>
              </a:rPr>
              <a:t>찬반 · 이견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8720" y="4846320"/>
            <a:ext cx="4349343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900" b="1">
                <a:solidFill>
                  <a:srgbClr val="191F28"/>
                </a:solidFill>
                <a:latin typeface="FZ Sans KR"/>
              </a:rPr>
              <a:t>저자의 주장에 동의하시나요?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42151" y="4160520"/>
            <a:ext cx="5172303" cy="1691640"/>
          </a:xfrm>
          <a:prstGeom prst="roundRect">
            <a:avLst>
              <a:gd name="adj" fmla="val 5500"/>
            </a:avLst>
          </a:prstGeom>
          <a:solidFill>
            <a:srgbClr val="F2F4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6653631" y="4416552"/>
            <a:ext cx="274320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>
                <a:solidFill>
                  <a:srgbClr val="FF5A5F"/>
                </a:solidFill>
                <a:latin typeface="FZ Sans KR"/>
              </a:rPr>
              <a:t>현실 적용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53631" y="4846320"/>
            <a:ext cx="4349343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900" b="1">
                <a:solidFill>
                  <a:srgbClr val="191F28"/>
                </a:solidFill>
                <a:latin typeface="FZ Sans KR"/>
              </a:rPr>
              <a:t>우리 삶에 어떻게 적용할 수 있을까요?</a:t>
            </a:r>
          </a:p>
        </p:txBody>
      </p:sp>
      <p:sp>
        <p:nvSpPr>
          <p:cNvPr id="16" name="footer:TextBox 15"/>
          <p:cNvSpPr txBox="1"/>
          <p:nvPr/>
        </p:nvSpPr>
        <p:spPr>
          <a:xfrm>
            <a:off x="777240" y="6327648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0">
                <a:solidFill>
                  <a:srgbClr val="8B95A1"/>
                </a:solidFill>
                <a:latin typeface="FZ Sans KR"/>
              </a:rPr>
              <a:t>독서모임 발제</a:t>
            </a:r>
          </a:p>
        </p:txBody>
      </p:sp>
      <p:sp>
        <p:nvSpPr>
          <p:cNvPr id="17" name="footer:TextBox 16"/>
          <p:cNvSpPr txBox="1"/>
          <p:nvPr/>
        </p:nvSpPr>
        <p:spPr>
          <a:xfrm>
            <a:off x="10515600" y="6327648"/>
            <a:ext cx="914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1100" b="1">
                <a:solidFill>
                  <a:srgbClr val="8B95A1"/>
                </a:solidFill>
                <a:latin typeface="FZ Sans KR"/>
              </a:rPr>
              <a:t>05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240" y="685800"/>
            <a:ext cx="640080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>
                <a:solidFill>
                  <a:srgbClr val="FF5A5F"/>
                </a:solidFill>
                <a:latin typeface="FZ Sans KR"/>
              </a:rPr>
              <a:t>05  발제자의 생각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7240" y="1097280"/>
            <a:ext cx="9875520" cy="14020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4000" b="1">
                <a:solidFill>
                  <a:srgbClr val="191F28"/>
                </a:solidFill>
                <a:latin typeface="FZ Sans KR"/>
              </a:rPr>
              <a:t>저는 이렇게 읽었습니다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77240" y="2286000"/>
            <a:ext cx="10637215" cy="1920240"/>
          </a:xfrm>
          <a:prstGeom prst="roundRect">
            <a:avLst>
              <a:gd name="adj" fmla="val 5500"/>
            </a:avLst>
          </a:prstGeom>
          <a:solidFill>
            <a:srgbClr val="FF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234440" y="2606040"/>
            <a:ext cx="320040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>
                <a:solidFill>
                  <a:srgbClr val="FF5A5F"/>
                </a:solidFill>
                <a:latin typeface="FZ Sans KR"/>
              </a:rPr>
              <a:t>나의 해석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4440" y="3017520"/>
            <a:ext cx="9722815" cy="10058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2600" b="1">
                <a:solidFill>
                  <a:srgbClr val="191F28"/>
                </a:solidFill>
                <a:latin typeface="FZ Sans KR"/>
              </a:rPr>
              <a:t>이 책을 어떻게 읽었는지 솔직하게 적습니다.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0" y="4434840"/>
            <a:ext cx="5172303" cy="1508760"/>
          </a:xfrm>
          <a:prstGeom prst="roundRect">
            <a:avLst>
              <a:gd name="adj" fmla="val 5500"/>
            </a:avLst>
          </a:prstGeom>
          <a:solidFill>
            <a:srgbClr val="F2F4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188720" y="4681728"/>
            <a:ext cx="4349343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900" b="1">
                <a:solidFill>
                  <a:srgbClr val="191F28"/>
                </a:solidFill>
                <a:latin typeface="FZ Sans KR"/>
              </a:rPr>
              <a:t>공감한 점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8720" y="5120640"/>
            <a:ext cx="4349343" cy="6400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350" b="0">
                <a:solidFill>
                  <a:srgbClr val="4E5968"/>
                </a:solidFill>
                <a:latin typeface="FZ Sans KR"/>
              </a:rPr>
              <a:t>어떤 부분이 와닿았는지 적습니다.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42151" y="4434840"/>
            <a:ext cx="5172303" cy="1508760"/>
          </a:xfrm>
          <a:prstGeom prst="roundRect">
            <a:avLst>
              <a:gd name="adj" fmla="val 5500"/>
            </a:avLst>
          </a:prstGeom>
          <a:solidFill>
            <a:srgbClr val="F2F4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6653631" y="4681728"/>
            <a:ext cx="4349343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900" b="1">
                <a:solidFill>
                  <a:srgbClr val="191F28"/>
                </a:solidFill>
                <a:latin typeface="FZ Sans KR"/>
              </a:rPr>
              <a:t>아쉬운 점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53631" y="5120640"/>
            <a:ext cx="4349343" cy="6400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350" b="0">
                <a:solidFill>
                  <a:srgbClr val="4E5968"/>
                </a:solidFill>
                <a:latin typeface="FZ Sans KR"/>
              </a:rPr>
              <a:t>동의하기 어려웠던 부분을 적습니다.</a:t>
            </a:r>
          </a:p>
        </p:txBody>
      </p:sp>
      <p:sp>
        <p:nvSpPr>
          <p:cNvPr id="13" name="footer:TextBox 12"/>
          <p:cNvSpPr txBox="1"/>
          <p:nvPr/>
        </p:nvSpPr>
        <p:spPr>
          <a:xfrm>
            <a:off x="777240" y="6327648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0">
                <a:solidFill>
                  <a:srgbClr val="8B95A1"/>
                </a:solidFill>
                <a:latin typeface="FZ Sans KR"/>
              </a:rPr>
              <a:t>독서모임 발제</a:t>
            </a:r>
          </a:p>
        </p:txBody>
      </p:sp>
      <p:sp>
        <p:nvSpPr>
          <p:cNvPr id="14" name="footer:TextBox 13"/>
          <p:cNvSpPr txBox="1"/>
          <p:nvPr/>
        </p:nvSpPr>
        <p:spPr>
          <a:xfrm>
            <a:off x="10515600" y="6327648"/>
            <a:ext cx="914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1100" b="1">
                <a:solidFill>
                  <a:srgbClr val="8B95A1"/>
                </a:solidFill>
                <a:latin typeface="FZ Sans KR"/>
              </a:rPr>
              <a:t>06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240" y="685800"/>
            <a:ext cx="640080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>
                <a:solidFill>
                  <a:srgbClr val="FF5A5F"/>
                </a:solidFill>
                <a:latin typeface="FZ Sans KR"/>
              </a:rPr>
              <a:t>06  마무리 · 다음 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7240" y="1097280"/>
            <a:ext cx="9875520" cy="14020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4000" b="1">
                <a:solidFill>
                  <a:srgbClr val="191F28"/>
                </a:solidFill>
                <a:latin typeface="FZ Sans KR"/>
              </a:rPr>
              <a:t>오늘 나눈 이야기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77240" y="2286000"/>
            <a:ext cx="5172303" cy="2377440"/>
          </a:xfrm>
          <a:prstGeom prst="roundRect">
            <a:avLst>
              <a:gd name="adj" fmla="val 5500"/>
            </a:avLst>
          </a:prstGeom>
          <a:solidFill>
            <a:srgbClr val="F2F4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188720" y="2606040"/>
            <a:ext cx="320040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>
                <a:solidFill>
                  <a:srgbClr val="FF5A5F"/>
                </a:solidFill>
                <a:latin typeface="FZ Sans KR"/>
              </a:rPr>
              <a:t>오늘의 정리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8720" y="3063240"/>
            <a:ext cx="4349343" cy="1371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 b="0">
                <a:solidFill>
                  <a:srgbClr val="191F28"/>
                </a:solidFill>
                <a:latin typeface="FZ Sans KR"/>
              </a:rPr>
              <a:t>모임에서 나온 이야기 중 기억할 것을 적습니다.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42151" y="2286000"/>
            <a:ext cx="5172303" cy="2377440"/>
          </a:xfrm>
          <a:prstGeom prst="roundRect">
            <a:avLst>
              <a:gd name="adj" fmla="val 5500"/>
            </a:avLst>
          </a:prstGeom>
          <a:solidFill>
            <a:srgbClr val="FF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6653631" y="2606040"/>
            <a:ext cx="3200400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1">
                <a:solidFill>
                  <a:srgbClr val="FF5A5F"/>
                </a:solidFill>
                <a:latin typeface="FZ Sans KR"/>
              </a:rPr>
              <a:t>다음 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3631" y="3063240"/>
            <a:ext cx="4349343" cy="1371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 b="0">
                <a:solidFill>
                  <a:srgbClr val="191F28"/>
                </a:solidFill>
                <a:latin typeface="FZ Sans KR"/>
              </a:rPr>
              <a:t>다음에 읽을 책과 모임 일정을 적습니다.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77240" y="4892040"/>
            <a:ext cx="10637215" cy="1051560"/>
          </a:xfrm>
          <a:prstGeom prst="roundRect">
            <a:avLst>
              <a:gd name="adj" fmla="val 5500"/>
            </a:avLst>
          </a:prstGeom>
          <a:solidFill>
            <a:srgbClr val="FF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777240" y="4892040"/>
            <a:ext cx="68580" cy="1051560"/>
          </a:xfrm>
          <a:prstGeom prst="rect">
            <a:avLst/>
          </a:prstGeom>
          <a:solidFill>
            <a:srgbClr val="FF5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1188720" y="5129783"/>
            <a:ext cx="9814255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>
                <a:solidFill>
                  <a:srgbClr val="FF5A5F"/>
                </a:solidFill>
                <a:latin typeface="FZ Sans KR"/>
              </a:rPr>
              <a:t>인용 · 저작권 안내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88720" y="5458968"/>
            <a:ext cx="9814255" cy="27431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sz="1350" b="0">
                <a:solidFill>
                  <a:srgbClr val="191F28"/>
                </a:solidFill>
                <a:latin typeface="FZ Sans KR"/>
              </a:rPr>
              <a:t>책 내용을 옮길 때는 출처를 밝히고 꼭 필요한 만큼만 인용하세요. 본문을 길게 옮겨 적거나 표지 이미지를 무단으로 배포하면 저작권 문제가 될 수 있습니다.</a:t>
            </a:r>
          </a:p>
        </p:txBody>
      </p:sp>
      <p:sp>
        <p:nvSpPr>
          <p:cNvPr id="14" name="footer:TextBox 13"/>
          <p:cNvSpPr txBox="1"/>
          <p:nvPr/>
        </p:nvSpPr>
        <p:spPr>
          <a:xfrm>
            <a:off x="777240" y="6327648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0">
                <a:solidFill>
                  <a:srgbClr val="8B95A1"/>
                </a:solidFill>
                <a:latin typeface="FZ Sans KR"/>
              </a:rPr>
              <a:t>독서모임 발제</a:t>
            </a:r>
          </a:p>
        </p:txBody>
      </p:sp>
      <p:sp>
        <p:nvSpPr>
          <p:cNvPr id="15" name="footer:TextBox 14"/>
          <p:cNvSpPr txBox="1"/>
          <p:nvPr/>
        </p:nvSpPr>
        <p:spPr>
          <a:xfrm>
            <a:off x="10515600" y="6327648"/>
            <a:ext cx="9144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1100" b="1">
                <a:solidFill>
                  <a:srgbClr val="8B95A1"/>
                </a:solidFill>
                <a:latin typeface="FZ Sans KR"/>
              </a:rPr>
              <a:t>07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495</Words>
  <Application>Microsoft Office PowerPoint</Application>
  <PresentationFormat>와이드스크린</PresentationFormat>
  <Paragraphs>89</Paragraphs>
  <Slides>7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Calibri</vt:lpstr>
      <vt:lpstr>FZ Sans KR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독서모임 발제 PPT 템플릿</dc:title>
  <dc:subject>FormZip 무료 PPT 템플릿</dc:subject>
  <dc:creator>FormZip</dc:creator>
  <cp:keywords>PPT, 템플릿, 파워포인트, 무료</cp:keywords>
  <dc:description>래빗브릭스 · myformzip.com 에서 무료로 받을 수 있습니다.</dc:description>
  <cp:lastModifiedBy>FormZip</cp:lastModifiedBy>
  <cp:revision>1</cp:revision>
  <dcterms:created xsi:type="dcterms:W3CDTF">2013-01-27T09:14:16Z</dcterms:created>
  <dcterms:modified xsi:type="dcterms:W3CDTF">2026-07-25T16:17:49Z</dcterms:modified>
  <cp:category>template</cp:category>
</cp:coreProperties>
</file>